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3" r:id="rId3"/>
    <p:sldId id="274" r:id="rId4"/>
    <p:sldId id="259" r:id="rId5"/>
    <p:sldId id="280" r:id="rId6"/>
    <p:sldId id="258" r:id="rId7"/>
    <p:sldId id="281" r:id="rId8"/>
    <p:sldId id="266" r:id="rId9"/>
    <p:sldId id="267" r:id="rId10"/>
    <p:sldId id="265" r:id="rId11"/>
    <p:sldId id="269" r:id="rId12"/>
    <p:sldId id="262" r:id="rId13"/>
    <p:sldId id="290" r:id="rId14"/>
    <p:sldId id="261" r:id="rId15"/>
    <p:sldId id="284" r:id="rId16"/>
    <p:sldId id="285" r:id="rId17"/>
    <p:sldId id="279"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80" d="100"/>
          <a:sy n="80" d="100"/>
        </p:scale>
        <p:origin x="447" y="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34391B3-9A7C-EA51-33DC-2B8BB7187B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D1D4C73-C768-B1F5-A15C-966FAF59EB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C7833-F377-4F74-833D-E39C9478F597}" type="datetimeFigureOut">
              <a:rPr kumimoji="1" lang="ja-JP" altLang="en-US" smtClean="0"/>
              <a:t>2025/10/13</a:t>
            </a:fld>
            <a:endParaRPr kumimoji="1" lang="ja-JP" altLang="en-US"/>
          </a:p>
        </p:txBody>
      </p:sp>
      <p:sp>
        <p:nvSpPr>
          <p:cNvPr id="4" name="フッター プレースホルダー 3">
            <a:extLst>
              <a:ext uri="{FF2B5EF4-FFF2-40B4-BE49-F238E27FC236}">
                <a16:creationId xmlns:a16="http://schemas.microsoft.com/office/drawing/2014/main" id="{DA7023E1-3A93-AA97-BD2B-500B538C25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ja-JP" altLang="en-US"/>
              <a:t>美と健康をサポートする多田クリニック</a:t>
            </a:r>
          </a:p>
        </p:txBody>
      </p:sp>
      <p:sp>
        <p:nvSpPr>
          <p:cNvPr id="5" name="スライド番号プレースホルダー 4">
            <a:extLst>
              <a:ext uri="{FF2B5EF4-FFF2-40B4-BE49-F238E27FC236}">
                <a16:creationId xmlns:a16="http://schemas.microsoft.com/office/drawing/2014/main" id="{F452E2C3-E07C-EBB8-6EB5-DCEBD67770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7A8EA5-B618-467E-8F28-95E5932EFAF7}" type="slidenum">
              <a:rPr kumimoji="1" lang="ja-JP" altLang="en-US" smtClean="0"/>
              <a:t>‹#›</a:t>
            </a:fld>
            <a:endParaRPr kumimoji="1" lang="ja-JP" altLang="en-US"/>
          </a:p>
        </p:txBody>
      </p:sp>
    </p:spTree>
    <p:extLst>
      <p:ext uri="{BB962C8B-B14F-4D97-AF65-F5344CB8AC3E}">
        <p14:creationId xmlns:p14="http://schemas.microsoft.com/office/powerpoint/2010/main" val="98985247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6E927-380B-49EE-92F1-CEAB4A17518F}" type="datetimeFigureOut">
              <a:rPr kumimoji="1" lang="ja-JP" altLang="en-US" smtClean="0"/>
              <a:t>2025/10/13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ja-JP" altLang="en-US"/>
              <a:t>美と健康をサポートする多田クリニック</a:t>
            </a: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9B8BD-D093-48C3-9F50-713C6AD07B74}" type="slidenum">
              <a:rPr kumimoji="1" lang="ja-JP" altLang="en-US" smtClean="0"/>
              <a:t>‹#›</a:t>
            </a:fld>
            <a:endParaRPr kumimoji="1" lang="ja-JP" altLang="en-US"/>
          </a:p>
        </p:txBody>
      </p:sp>
    </p:spTree>
    <p:extLst>
      <p:ext uri="{BB962C8B-B14F-4D97-AF65-F5344CB8AC3E}">
        <p14:creationId xmlns:p14="http://schemas.microsoft.com/office/powerpoint/2010/main" val="407192553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6BC3E9-145B-4225-94D0-2F40603CD86D}" type="datetime1">
              <a:rPr kumimoji="1" lang="ja-JP" altLang="en-US" smtClean="0"/>
              <a:t>2025/10/13</a:t>
            </a:fld>
            <a:endParaRPr kumimoji="1" lang="ja-JP" altLang="en-US"/>
          </a:p>
        </p:txBody>
      </p:sp>
      <p:sp>
        <p:nvSpPr>
          <p:cNvPr id="5" name="Footer Placeholder 4"/>
          <p:cNvSpPr>
            <a:spLocks noGrp="1"/>
          </p:cNvSpPr>
          <p:nvPr>
            <p:ph type="ftr" sz="quarter" idx="11"/>
          </p:nvPr>
        </p:nvSpPr>
        <p:spPr/>
        <p:txBody>
          <a:bodyPr/>
          <a:lstStyle/>
          <a:p>
            <a:r>
              <a:rPr kumimoji="1" lang="ja-JP" altLang="en-US"/>
              <a:t>美と健康をサポートする多田クリニック</a:t>
            </a:r>
          </a:p>
        </p:txBody>
      </p:sp>
      <p:sp>
        <p:nvSpPr>
          <p:cNvPr id="6" name="Slide Number Placeholder 5"/>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402154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CD90B0-ECBD-49F9-A438-73126A92745F}" type="datetime1">
              <a:rPr kumimoji="1" lang="ja-JP" altLang="en-US" smtClean="0"/>
              <a:t>2025/10/13</a:t>
            </a:fld>
            <a:endParaRPr kumimoji="1" lang="ja-JP" altLang="en-US"/>
          </a:p>
        </p:txBody>
      </p:sp>
      <p:sp>
        <p:nvSpPr>
          <p:cNvPr id="5" name="Footer Placeholder 4"/>
          <p:cNvSpPr>
            <a:spLocks noGrp="1"/>
          </p:cNvSpPr>
          <p:nvPr>
            <p:ph type="ftr" sz="quarter" idx="11"/>
          </p:nvPr>
        </p:nvSpPr>
        <p:spPr/>
        <p:txBody>
          <a:bodyPr/>
          <a:lstStyle/>
          <a:p>
            <a:r>
              <a:rPr kumimoji="1" lang="ja-JP" altLang="en-US"/>
              <a:t>美と健康をサポートする多田クリニック</a:t>
            </a:r>
          </a:p>
        </p:txBody>
      </p:sp>
      <p:sp>
        <p:nvSpPr>
          <p:cNvPr id="6" name="Slide Number Placeholder 5"/>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62190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1F0A9F6-1FAE-45F2-9A23-1C22C58F51BF}" type="datetime1">
              <a:rPr kumimoji="1" lang="ja-JP" altLang="en-US" smtClean="0"/>
              <a:t>2025/10/13</a:t>
            </a:fld>
            <a:endParaRPr kumimoji="1" lang="ja-JP" altLang="en-US"/>
          </a:p>
        </p:txBody>
      </p:sp>
      <p:sp>
        <p:nvSpPr>
          <p:cNvPr id="5" name="Footer Placeholder 4"/>
          <p:cNvSpPr>
            <a:spLocks noGrp="1"/>
          </p:cNvSpPr>
          <p:nvPr>
            <p:ph type="ftr" sz="quarter" idx="11"/>
          </p:nvPr>
        </p:nvSpPr>
        <p:spPr/>
        <p:txBody>
          <a:bodyPr/>
          <a:lstStyle/>
          <a:p>
            <a:r>
              <a:rPr kumimoji="1" lang="ja-JP" altLang="en-US"/>
              <a:t>美と健康をサポートする多田クリニック</a:t>
            </a:r>
          </a:p>
        </p:txBody>
      </p:sp>
      <p:sp>
        <p:nvSpPr>
          <p:cNvPr id="6" name="Slide Number Placeholder 5"/>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24754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F7B8E3-497B-4B29-A2DC-563324B5775C}" type="datetime1">
              <a:rPr kumimoji="1" lang="ja-JP" altLang="en-US" smtClean="0"/>
              <a:t>2025/10/13</a:t>
            </a:fld>
            <a:endParaRPr kumimoji="1" lang="ja-JP" altLang="en-US"/>
          </a:p>
        </p:txBody>
      </p:sp>
      <p:sp>
        <p:nvSpPr>
          <p:cNvPr id="5" name="Footer Placeholder 4"/>
          <p:cNvSpPr>
            <a:spLocks noGrp="1"/>
          </p:cNvSpPr>
          <p:nvPr>
            <p:ph type="ftr" sz="quarter" idx="11"/>
          </p:nvPr>
        </p:nvSpPr>
        <p:spPr/>
        <p:txBody>
          <a:bodyPr/>
          <a:lstStyle/>
          <a:p>
            <a:r>
              <a:rPr kumimoji="1" lang="ja-JP" altLang="en-US"/>
              <a:t>美と健康をサポートする多田クリニック</a:t>
            </a:r>
          </a:p>
        </p:txBody>
      </p:sp>
      <p:sp>
        <p:nvSpPr>
          <p:cNvPr id="6" name="Slide Number Placeholder 5"/>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222461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CE4325-8D11-414A-BD6D-DBDFB67B498E}" type="datetime1">
              <a:rPr kumimoji="1" lang="ja-JP" altLang="en-US" smtClean="0"/>
              <a:t>2025/10/13</a:t>
            </a:fld>
            <a:endParaRPr kumimoji="1" lang="ja-JP" altLang="en-US"/>
          </a:p>
        </p:txBody>
      </p:sp>
      <p:sp>
        <p:nvSpPr>
          <p:cNvPr id="5" name="Footer Placeholder 4"/>
          <p:cNvSpPr>
            <a:spLocks noGrp="1"/>
          </p:cNvSpPr>
          <p:nvPr>
            <p:ph type="ftr" sz="quarter" idx="11"/>
          </p:nvPr>
        </p:nvSpPr>
        <p:spPr/>
        <p:txBody>
          <a:bodyPr/>
          <a:lstStyle/>
          <a:p>
            <a:r>
              <a:rPr kumimoji="1" lang="ja-JP" altLang="en-US"/>
              <a:t>美と健康をサポートする多田クリニック</a:t>
            </a:r>
          </a:p>
        </p:txBody>
      </p:sp>
      <p:sp>
        <p:nvSpPr>
          <p:cNvPr id="6" name="Slide Number Placeholder 5"/>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50018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12ECFD6-D4BB-4527-85E1-05384F5CDDC7}" type="datetime1">
              <a:rPr kumimoji="1" lang="ja-JP" altLang="en-US" smtClean="0"/>
              <a:t>2025/10/13</a:t>
            </a:fld>
            <a:endParaRPr kumimoji="1" lang="ja-JP" altLang="en-US"/>
          </a:p>
        </p:txBody>
      </p:sp>
      <p:sp>
        <p:nvSpPr>
          <p:cNvPr id="6" name="Footer Placeholder 5"/>
          <p:cNvSpPr>
            <a:spLocks noGrp="1"/>
          </p:cNvSpPr>
          <p:nvPr>
            <p:ph type="ftr" sz="quarter" idx="11"/>
          </p:nvPr>
        </p:nvSpPr>
        <p:spPr/>
        <p:txBody>
          <a:bodyPr/>
          <a:lstStyle/>
          <a:p>
            <a:r>
              <a:rPr kumimoji="1" lang="ja-JP" altLang="en-US"/>
              <a:t>美と健康をサポートする多田クリニック</a:t>
            </a:r>
          </a:p>
        </p:txBody>
      </p:sp>
      <p:sp>
        <p:nvSpPr>
          <p:cNvPr id="7" name="Slide Number Placeholder 6"/>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425979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8884800-13BE-410C-BBDE-44F9A4521818}" type="datetime1">
              <a:rPr kumimoji="1" lang="ja-JP" altLang="en-US" smtClean="0"/>
              <a:t>2025/10/13</a:t>
            </a:fld>
            <a:endParaRPr kumimoji="1" lang="ja-JP" altLang="en-US"/>
          </a:p>
        </p:txBody>
      </p:sp>
      <p:sp>
        <p:nvSpPr>
          <p:cNvPr id="8" name="Footer Placeholder 7"/>
          <p:cNvSpPr>
            <a:spLocks noGrp="1"/>
          </p:cNvSpPr>
          <p:nvPr>
            <p:ph type="ftr" sz="quarter" idx="11"/>
          </p:nvPr>
        </p:nvSpPr>
        <p:spPr/>
        <p:txBody>
          <a:bodyPr/>
          <a:lstStyle/>
          <a:p>
            <a:r>
              <a:rPr kumimoji="1" lang="ja-JP" altLang="en-US"/>
              <a:t>美と健康をサポートする多田クリニック</a:t>
            </a:r>
          </a:p>
        </p:txBody>
      </p:sp>
      <p:sp>
        <p:nvSpPr>
          <p:cNvPr id="9" name="Slide Number Placeholder 8"/>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32759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F1D781-751D-43F3-B053-CE8FA162B1E8}" type="datetime1">
              <a:rPr kumimoji="1" lang="ja-JP" altLang="en-US" smtClean="0"/>
              <a:t>2025/10/13</a:t>
            </a:fld>
            <a:endParaRPr kumimoji="1" lang="ja-JP" altLang="en-US"/>
          </a:p>
        </p:txBody>
      </p:sp>
      <p:sp>
        <p:nvSpPr>
          <p:cNvPr id="4" name="Footer Placeholder 3"/>
          <p:cNvSpPr>
            <a:spLocks noGrp="1"/>
          </p:cNvSpPr>
          <p:nvPr>
            <p:ph type="ftr" sz="quarter" idx="11"/>
          </p:nvPr>
        </p:nvSpPr>
        <p:spPr/>
        <p:txBody>
          <a:bodyPr/>
          <a:lstStyle/>
          <a:p>
            <a:r>
              <a:rPr kumimoji="1" lang="ja-JP" altLang="en-US"/>
              <a:t>美と健康をサポートする多田クリニック</a:t>
            </a:r>
          </a:p>
        </p:txBody>
      </p:sp>
      <p:sp>
        <p:nvSpPr>
          <p:cNvPr id="5" name="Slide Number Placeholder 4"/>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25855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31DE3-A355-4A3C-84B1-84EB70F2C1E7}" type="datetime1">
              <a:rPr kumimoji="1" lang="ja-JP" altLang="en-US" smtClean="0"/>
              <a:t>2025/10/13</a:t>
            </a:fld>
            <a:endParaRPr kumimoji="1" lang="ja-JP" altLang="en-US"/>
          </a:p>
        </p:txBody>
      </p:sp>
      <p:sp>
        <p:nvSpPr>
          <p:cNvPr id="3" name="Footer Placeholder 2"/>
          <p:cNvSpPr>
            <a:spLocks noGrp="1"/>
          </p:cNvSpPr>
          <p:nvPr>
            <p:ph type="ftr" sz="quarter" idx="11"/>
          </p:nvPr>
        </p:nvSpPr>
        <p:spPr/>
        <p:txBody>
          <a:bodyPr/>
          <a:lstStyle/>
          <a:p>
            <a:r>
              <a:rPr kumimoji="1" lang="ja-JP" altLang="en-US"/>
              <a:t>美と健康をサポートする多田クリニック</a:t>
            </a:r>
          </a:p>
        </p:txBody>
      </p:sp>
      <p:sp>
        <p:nvSpPr>
          <p:cNvPr id="4" name="Slide Number Placeholder 3"/>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68957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F96691-6BFE-4A3F-937E-6A3B908052B2}" type="datetime1">
              <a:rPr kumimoji="1" lang="ja-JP" altLang="en-US" smtClean="0"/>
              <a:t>2025/10/13</a:t>
            </a:fld>
            <a:endParaRPr kumimoji="1" lang="ja-JP" altLang="en-US"/>
          </a:p>
        </p:txBody>
      </p:sp>
      <p:sp>
        <p:nvSpPr>
          <p:cNvPr id="6" name="Footer Placeholder 5"/>
          <p:cNvSpPr>
            <a:spLocks noGrp="1"/>
          </p:cNvSpPr>
          <p:nvPr>
            <p:ph type="ftr" sz="quarter" idx="11"/>
          </p:nvPr>
        </p:nvSpPr>
        <p:spPr/>
        <p:txBody>
          <a:bodyPr/>
          <a:lstStyle/>
          <a:p>
            <a:r>
              <a:rPr kumimoji="1" lang="ja-JP" altLang="en-US"/>
              <a:t>美と健康をサポートする多田クリニック</a:t>
            </a:r>
          </a:p>
        </p:txBody>
      </p:sp>
      <p:sp>
        <p:nvSpPr>
          <p:cNvPr id="7" name="Slide Number Placeholder 6"/>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52034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F9CDA7-2661-4810-BB5A-2A7DAE8119B0}" type="datetime1">
              <a:rPr kumimoji="1" lang="ja-JP" altLang="en-US" smtClean="0"/>
              <a:t>2025/10/13</a:t>
            </a:fld>
            <a:endParaRPr kumimoji="1" lang="ja-JP" altLang="en-US"/>
          </a:p>
        </p:txBody>
      </p:sp>
      <p:sp>
        <p:nvSpPr>
          <p:cNvPr id="6" name="Footer Placeholder 5"/>
          <p:cNvSpPr>
            <a:spLocks noGrp="1"/>
          </p:cNvSpPr>
          <p:nvPr>
            <p:ph type="ftr" sz="quarter" idx="11"/>
          </p:nvPr>
        </p:nvSpPr>
        <p:spPr/>
        <p:txBody>
          <a:bodyPr/>
          <a:lstStyle/>
          <a:p>
            <a:r>
              <a:rPr kumimoji="1" lang="ja-JP" altLang="en-US"/>
              <a:t>美と健康をサポートする多田クリニック</a:t>
            </a:r>
          </a:p>
        </p:txBody>
      </p:sp>
      <p:sp>
        <p:nvSpPr>
          <p:cNvPr id="7" name="Slide Number Placeholder 6"/>
          <p:cNvSpPr>
            <a:spLocks noGrp="1"/>
          </p:cNvSpPr>
          <p:nvPr>
            <p:ph type="sldNum" sz="quarter" idx="12"/>
          </p:nvPr>
        </p:nvSpPr>
        <p:spPr/>
        <p:txBody>
          <a:body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243406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02E7F55-BC8A-4B04-9322-D53B8E122949}" type="datetime1">
              <a:rPr kumimoji="1" lang="ja-JP" altLang="en-US" smtClean="0"/>
              <a:t>2025/10/13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kumimoji="1" lang="ja-JP" altLang="en-US"/>
              <a:t>美と健康をサポートする多田クリニック</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00795E-8DA2-4413-BB71-88F1CB419E78}" type="slidenum">
              <a:rPr kumimoji="1" lang="ja-JP" altLang="en-US" smtClean="0"/>
              <a:t>‹#›</a:t>
            </a:fld>
            <a:endParaRPr kumimoji="1" lang="ja-JP" altLang="en-US"/>
          </a:p>
        </p:txBody>
      </p:sp>
    </p:spTree>
    <p:extLst>
      <p:ext uri="{BB962C8B-B14F-4D97-AF65-F5344CB8AC3E}">
        <p14:creationId xmlns:p14="http://schemas.microsoft.com/office/powerpoint/2010/main" val="294147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7F42C32-7C92-56C9-5C4E-5322F89B7136}"/>
              </a:ext>
            </a:extLst>
          </p:cNvPr>
          <p:cNvPicPr>
            <a:picLocks noChangeAspect="1"/>
          </p:cNvPicPr>
          <p:nvPr/>
        </p:nvPicPr>
        <p:blipFill>
          <a:blip r:embed="rId2" cstate="email">
            <a:alphaModFix amt="86000"/>
            <a:extLst>
              <a:ext uri="{28A0092B-C50C-407E-A947-70E740481C1C}">
                <a14:useLocalDpi xmlns:a14="http://schemas.microsoft.com/office/drawing/2010/main"/>
              </a:ext>
            </a:extLst>
          </a:blip>
          <a:srcRect/>
          <a:stretch/>
        </p:blipFill>
        <p:spPr>
          <a:xfrm>
            <a:off x="4555171" y="1337981"/>
            <a:ext cx="7782504" cy="5744385"/>
          </a:xfrm>
          <a:prstGeom prst="rect">
            <a:avLst/>
          </a:prstGeom>
          <a:ln>
            <a:noFill/>
          </a:ln>
          <a:effectLst>
            <a:softEdge rad="1168400"/>
          </a:effectLst>
        </p:spPr>
      </p:pic>
      <p:sp>
        <p:nvSpPr>
          <p:cNvPr id="2" name="タイトル 1">
            <a:extLst>
              <a:ext uri="{FF2B5EF4-FFF2-40B4-BE49-F238E27FC236}">
                <a16:creationId xmlns:a16="http://schemas.microsoft.com/office/drawing/2014/main" id="{22E862D1-EF33-9B22-6A06-321B435EAEC8}"/>
              </a:ext>
            </a:extLst>
          </p:cNvPr>
          <p:cNvSpPr>
            <a:spLocks noGrp="1"/>
          </p:cNvSpPr>
          <p:nvPr>
            <p:ph type="ctrTitle"/>
          </p:nvPr>
        </p:nvSpPr>
        <p:spPr>
          <a:xfrm>
            <a:off x="505012" y="969916"/>
            <a:ext cx="11181976" cy="1035143"/>
          </a:xfrm>
        </p:spPr>
        <p:txBody>
          <a:bodyPr>
            <a:noAutofit/>
          </a:bodyPr>
          <a:lstStyle/>
          <a:p>
            <a:r>
              <a:rPr kumimoji="1" lang="ja-JP" altLang="en-US" sz="4400" dirty="0">
                <a:solidFill>
                  <a:schemeClr val="accent2">
                    <a:lumMod val="50000"/>
                  </a:schemeClr>
                </a:solidFill>
              </a:rPr>
              <a:t>クラシエ</a:t>
            </a:r>
            <a:r>
              <a:rPr lang="ja-JP" altLang="en-US" sz="4400" dirty="0">
                <a:solidFill>
                  <a:schemeClr val="accent2">
                    <a:lumMod val="50000"/>
                  </a:schemeClr>
                </a:solidFill>
              </a:rPr>
              <a:t>桜皮配合十味敗毒湯に</a:t>
            </a:r>
            <a:r>
              <a:rPr kumimoji="1" lang="ja-JP" altLang="en-US" sz="4400" dirty="0">
                <a:solidFill>
                  <a:schemeClr val="accent2">
                    <a:lumMod val="50000"/>
                  </a:schemeClr>
                </a:solidFill>
              </a:rPr>
              <a:t>よる治療成績</a:t>
            </a:r>
          </a:p>
        </p:txBody>
      </p:sp>
      <p:sp>
        <p:nvSpPr>
          <p:cNvPr id="3" name="字幕 2">
            <a:extLst>
              <a:ext uri="{FF2B5EF4-FFF2-40B4-BE49-F238E27FC236}">
                <a16:creationId xmlns:a16="http://schemas.microsoft.com/office/drawing/2014/main" id="{40EF74BA-E1F6-BAE6-DA4F-4241B172F4E2}"/>
              </a:ext>
            </a:extLst>
          </p:cNvPr>
          <p:cNvSpPr>
            <a:spLocks noGrp="1"/>
          </p:cNvSpPr>
          <p:nvPr>
            <p:ph type="subTitle" idx="1"/>
          </p:nvPr>
        </p:nvSpPr>
        <p:spPr>
          <a:xfrm>
            <a:off x="219635" y="4195483"/>
            <a:ext cx="4543612" cy="983410"/>
          </a:xfrm>
        </p:spPr>
        <p:txBody>
          <a:bodyPr>
            <a:normAutofit/>
          </a:bodyPr>
          <a:lstStyle/>
          <a:p>
            <a:r>
              <a:rPr kumimoji="1" lang="ja-JP" altLang="en-US" dirty="0">
                <a:solidFill>
                  <a:schemeClr val="accent4">
                    <a:lumMod val="50000"/>
                  </a:schemeClr>
                </a:solidFill>
              </a:rPr>
              <a:t>多田クリニック</a:t>
            </a:r>
            <a:r>
              <a:rPr kumimoji="1" lang="en-US" altLang="ja-JP" dirty="0">
                <a:solidFill>
                  <a:schemeClr val="accent4">
                    <a:lumMod val="50000"/>
                  </a:schemeClr>
                </a:solidFill>
              </a:rPr>
              <a:t>(</a:t>
            </a:r>
            <a:r>
              <a:rPr kumimoji="1" lang="ja-JP" altLang="en-US" dirty="0">
                <a:solidFill>
                  <a:schemeClr val="accent4">
                    <a:lumMod val="50000"/>
                  </a:schemeClr>
                </a:solidFill>
              </a:rPr>
              <a:t>岡山県倉敷市</a:t>
            </a:r>
            <a:r>
              <a:rPr kumimoji="1" lang="en-US" altLang="ja-JP" dirty="0">
                <a:solidFill>
                  <a:schemeClr val="accent4">
                    <a:lumMod val="50000"/>
                  </a:schemeClr>
                </a:solidFill>
              </a:rPr>
              <a:t>)</a:t>
            </a:r>
          </a:p>
          <a:p>
            <a:r>
              <a:rPr kumimoji="1" lang="ja-JP" altLang="en-US" dirty="0">
                <a:solidFill>
                  <a:schemeClr val="accent4">
                    <a:lumMod val="50000"/>
                  </a:schemeClr>
                </a:solidFill>
              </a:rPr>
              <a:t>院長 多田 蘇音</a:t>
            </a:r>
          </a:p>
        </p:txBody>
      </p:sp>
      <p:sp>
        <p:nvSpPr>
          <p:cNvPr id="9" name="フッター プレースホルダー 8">
            <a:extLst>
              <a:ext uri="{FF2B5EF4-FFF2-40B4-BE49-F238E27FC236}">
                <a16:creationId xmlns:a16="http://schemas.microsoft.com/office/drawing/2014/main" id="{8E1F2827-51DA-CFB6-3A73-D9EDC3347F2A}"/>
              </a:ext>
            </a:extLst>
          </p:cNvPr>
          <p:cNvSpPr>
            <a:spLocks noGrp="1"/>
          </p:cNvSpPr>
          <p:nvPr>
            <p:ph type="ftr" sz="quarter" idx="11"/>
          </p:nvPr>
        </p:nvSpPr>
        <p:spPr/>
        <p:txBody>
          <a:bodyPr/>
          <a:lstStyle/>
          <a:p>
            <a:r>
              <a:rPr kumimoji="1" lang="ja-JP" altLang="en-US" sz="1400" dirty="0">
                <a:solidFill>
                  <a:schemeClr val="accent2">
                    <a:lumMod val="50000"/>
                  </a:schemeClr>
                </a:solidFill>
              </a:rPr>
              <a:t>美と健康をサポートする多田クリニック</a:t>
            </a:r>
          </a:p>
        </p:txBody>
      </p:sp>
      <p:pic>
        <p:nvPicPr>
          <p:cNvPr id="4" name="図 3">
            <a:extLst>
              <a:ext uri="{FF2B5EF4-FFF2-40B4-BE49-F238E27FC236}">
                <a16:creationId xmlns:a16="http://schemas.microsoft.com/office/drawing/2014/main" id="{C521D3B9-DF96-1601-1E29-79650E34E2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pic>
        <p:nvPicPr>
          <p:cNvPr id="7" name="図 6">
            <a:extLst>
              <a:ext uri="{FF2B5EF4-FFF2-40B4-BE49-F238E27FC236}">
                <a16:creationId xmlns:a16="http://schemas.microsoft.com/office/drawing/2014/main" id="{3532BEE0-788F-21CE-6FC5-80CC3CE7FF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635" y="5178892"/>
            <a:ext cx="3056804" cy="1414089"/>
          </a:xfrm>
          <a:prstGeom prst="rect">
            <a:avLst/>
          </a:prstGeom>
        </p:spPr>
      </p:pic>
    </p:spTree>
    <p:extLst>
      <p:ext uri="{BB962C8B-B14F-4D97-AF65-F5344CB8AC3E}">
        <p14:creationId xmlns:p14="http://schemas.microsoft.com/office/powerpoint/2010/main" val="255651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741" y="5616453"/>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pic>
        <p:nvPicPr>
          <p:cNvPr id="6" name="図 5">
            <a:extLst>
              <a:ext uri="{FF2B5EF4-FFF2-40B4-BE49-F238E27FC236}">
                <a16:creationId xmlns:a16="http://schemas.microsoft.com/office/drawing/2014/main" id="{CA1C536A-C86A-55A5-D7F3-DAFDA0EC31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94" y="908063"/>
            <a:ext cx="3040247" cy="4502136"/>
          </a:xfrm>
          <a:prstGeom prst="rect">
            <a:avLst/>
          </a:prstGeom>
        </p:spPr>
      </p:pic>
      <p:pic>
        <p:nvPicPr>
          <p:cNvPr id="12" name="図 11">
            <a:extLst>
              <a:ext uri="{FF2B5EF4-FFF2-40B4-BE49-F238E27FC236}">
                <a16:creationId xmlns:a16="http://schemas.microsoft.com/office/drawing/2014/main" id="{3C6B5D83-D3B9-CDC4-E024-04F62117B8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0258" y="1486282"/>
            <a:ext cx="3392769" cy="4003014"/>
          </a:xfrm>
          <a:prstGeom prst="rect">
            <a:avLst/>
          </a:prstGeom>
        </p:spPr>
      </p:pic>
      <p:pic>
        <p:nvPicPr>
          <p:cNvPr id="16" name="図 15">
            <a:extLst>
              <a:ext uri="{FF2B5EF4-FFF2-40B4-BE49-F238E27FC236}">
                <a16:creationId xmlns:a16="http://schemas.microsoft.com/office/drawing/2014/main" id="{A091021D-3BEF-1126-F560-D95C46134D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3294" y="1486282"/>
            <a:ext cx="2671012" cy="4003014"/>
          </a:xfrm>
          <a:prstGeom prst="rect">
            <a:avLst/>
          </a:prstGeom>
        </p:spPr>
      </p:pic>
      <p:pic>
        <p:nvPicPr>
          <p:cNvPr id="18" name="図 17">
            <a:extLst>
              <a:ext uri="{FF2B5EF4-FFF2-40B4-BE49-F238E27FC236}">
                <a16:creationId xmlns:a16="http://schemas.microsoft.com/office/drawing/2014/main" id="{A70E83E1-C522-0192-6BB7-8D5D648053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17941" y="934487"/>
            <a:ext cx="2832050" cy="4502137"/>
          </a:xfrm>
          <a:prstGeom prst="rect">
            <a:avLst/>
          </a:prstGeom>
        </p:spPr>
      </p:pic>
      <p:sp>
        <p:nvSpPr>
          <p:cNvPr id="3" name="テキスト ボックス 2">
            <a:extLst>
              <a:ext uri="{FF2B5EF4-FFF2-40B4-BE49-F238E27FC236}">
                <a16:creationId xmlns:a16="http://schemas.microsoft.com/office/drawing/2014/main" id="{72B0FEF5-5FBF-0185-8787-4194B4B5D24E}"/>
              </a:ext>
            </a:extLst>
          </p:cNvPr>
          <p:cNvSpPr txBox="1"/>
          <p:nvPr/>
        </p:nvSpPr>
        <p:spPr>
          <a:xfrm>
            <a:off x="1302870" y="5738157"/>
            <a:ext cx="9066306" cy="369332"/>
          </a:xfrm>
          <a:prstGeom prst="rect">
            <a:avLst/>
          </a:prstGeom>
          <a:noFill/>
        </p:spPr>
        <p:txBody>
          <a:bodyPr wrap="square" rtlCol="0">
            <a:spAutoFit/>
          </a:bodyPr>
          <a:lstStyle/>
          <a:p>
            <a:r>
              <a:rPr kumimoji="1" lang="ja-JP" altLang="en-US" dirty="0"/>
              <a:t>当帰飲子、</a:t>
            </a:r>
            <a:r>
              <a:rPr lang="ja-JP" altLang="en-US" dirty="0">
                <a:highlight>
                  <a:srgbClr val="FFFF00"/>
                </a:highlight>
              </a:rPr>
              <a:t>桜皮配合十味敗毒湯</a:t>
            </a:r>
            <a:r>
              <a:rPr lang="ja-JP" altLang="en-US" dirty="0"/>
              <a:t>、消風散、ヒルドイドローション、ヒルドイドスプレー</a:t>
            </a:r>
            <a:endParaRPr kumimoji="1" lang="ja-JP" altLang="en-US" dirty="0"/>
          </a:p>
        </p:txBody>
      </p:sp>
      <p:sp>
        <p:nvSpPr>
          <p:cNvPr id="5" name="タイトル 1">
            <a:extLst>
              <a:ext uri="{FF2B5EF4-FFF2-40B4-BE49-F238E27FC236}">
                <a16:creationId xmlns:a16="http://schemas.microsoft.com/office/drawing/2014/main" id="{22F55751-9D68-5D7B-5844-D963D34F196E}"/>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桜皮配合十味敗毒湯使用例：湿疹</a:t>
            </a:r>
          </a:p>
        </p:txBody>
      </p:sp>
    </p:spTree>
    <p:extLst>
      <p:ext uri="{BB962C8B-B14F-4D97-AF65-F5344CB8AC3E}">
        <p14:creationId xmlns:p14="http://schemas.microsoft.com/office/powerpoint/2010/main" val="162463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741" y="5616453"/>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13" name="テキスト ボックス 12">
            <a:extLst>
              <a:ext uri="{FF2B5EF4-FFF2-40B4-BE49-F238E27FC236}">
                <a16:creationId xmlns:a16="http://schemas.microsoft.com/office/drawing/2014/main" id="{F240C16F-0BAC-C56A-D9B2-C28ADE9E83B5}"/>
              </a:ext>
            </a:extLst>
          </p:cNvPr>
          <p:cNvSpPr txBox="1"/>
          <p:nvPr/>
        </p:nvSpPr>
        <p:spPr>
          <a:xfrm>
            <a:off x="8392931" y="877013"/>
            <a:ext cx="3715397" cy="4524315"/>
          </a:xfrm>
          <a:prstGeom prst="rect">
            <a:avLst/>
          </a:prstGeom>
          <a:noFill/>
        </p:spPr>
        <p:txBody>
          <a:bodyPr wrap="square">
            <a:spAutoFit/>
          </a:bodyPr>
          <a:lstStyle/>
          <a:p>
            <a:r>
              <a:rPr lang="en-US" altLang="ja-JP" b="0" i="0" dirty="0">
                <a:solidFill>
                  <a:srgbClr val="000000"/>
                </a:solidFill>
                <a:effectLst/>
                <a:latin typeface="-apple-system"/>
              </a:rPr>
              <a:t>20</a:t>
            </a:r>
            <a:r>
              <a:rPr lang="ja-JP" altLang="en-US" b="0" i="0" dirty="0">
                <a:solidFill>
                  <a:srgbClr val="000000"/>
                </a:solidFill>
                <a:effectLst/>
                <a:latin typeface="-apple-system"/>
              </a:rPr>
              <a:t>歳代の女性のアトピー性皮膚炎と古い色素沈着で、色々皮膚科で受診し、軟膏での改善不良で当院漢方外来受診されました。</a:t>
            </a:r>
            <a:br>
              <a:rPr lang="ja-JP" altLang="en-US" dirty="0"/>
            </a:br>
            <a:endParaRPr lang="en-US" altLang="ja-JP" dirty="0"/>
          </a:p>
          <a:p>
            <a:r>
              <a:rPr lang="ja-JP" altLang="en-US" b="0" i="0" dirty="0">
                <a:solidFill>
                  <a:srgbClr val="000000"/>
                </a:solidFill>
                <a:effectLst/>
                <a:latin typeface="-apple-system"/>
              </a:rPr>
              <a:t>漢方及び保湿、軟膏などで</a:t>
            </a:r>
            <a:r>
              <a:rPr lang="en-US" altLang="ja-JP" b="0" i="0" dirty="0">
                <a:solidFill>
                  <a:srgbClr val="000000"/>
                </a:solidFill>
                <a:effectLst/>
                <a:latin typeface="-apple-system"/>
              </a:rPr>
              <a:t>1</a:t>
            </a:r>
            <a:r>
              <a:rPr lang="ja-JP" altLang="en-US" b="0" i="0" dirty="0">
                <a:solidFill>
                  <a:srgbClr val="000000"/>
                </a:solidFill>
                <a:effectLst/>
                <a:latin typeface="-apple-system"/>
              </a:rPr>
              <a:t>ヶ月間の治療で、明かな改善さが得られました。</a:t>
            </a:r>
            <a:endParaRPr lang="en-US" altLang="ja-JP" b="0" i="0" dirty="0">
              <a:solidFill>
                <a:srgbClr val="000000"/>
              </a:solidFill>
              <a:effectLst/>
              <a:latin typeface="-apple-system"/>
            </a:endParaRPr>
          </a:p>
          <a:p>
            <a:endParaRPr lang="en-US" altLang="ja-JP" dirty="0">
              <a:solidFill>
                <a:srgbClr val="000000"/>
              </a:solidFill>
              <a:latin typeface="-apple-system"/>
            </a:endParaRPr>
          </a:p>
          <a:p>
            <a:r>
              <a:rPr lang="ja-JP" altLang="en-US" dirty="0">
                <a:highlight>
                  <a:srgbClr val="FFFF00"/>
                </a:highlight>
              </a:rPr>
              <a:t>桜皮配合十味敗毒湯</a:t>
            </a:r>
            <a:endParaRPr lang="en-US" altLang="ja-JP" dirty="0">
              <a:highlight>
                <a:srgbClr val="FFFF00"/>
              </a:highlight>
            </a:endParaRPr>
          </a:p>
          <a:p>
            <a:r>
              <a:rPr lang="ja-JP" altLang="en-US" dirty="0">
                <a:solidFill>
                  <a:srgbClr val="000000"/>
                </a:solidFill>
                <a:latin typeface="-apple-system"/>
              </a:rPr>
              <a:t>ツムラ清上防風湯</a:t>
            </a:r>
            <a:endParaRPr lang="en-US" altLang="ja-JP" dirty="0">
              <a:solidFill>
                <a:srgbClr val="000000"/>
              </a:solidFill>
              <a:latin typeface="-apple-system"/>
            </a:endParaRPr>
          </a:p>
          <a:p>
            <a:r>
              <a:rPr lang="ja-JP" altLang="en-US" dirty="0">
                <a:solidFill>
                  <a:srgbClr val="000000"/>
                </a:solidFill>
                <a:latin typeface="-apple-system"/>
              </a:rPr>
              <a:t>ヨクイニンエキス</a:t>
            </a:r>
            <a:endParaRPr lang="en-US" altLang="ja-JP" dirty="0">
              <a:solidFill>
                <a:srgbClr val="000000"/>
              </a:solidFill>
              <a:latin typeface="-apple-system"/>
            </a:endParaRPr>
          </a:p>
          <a:p>
            <a:r>
              <a:rPr lang="ja-JP" altLang="en-US" dirty="0">
                <a:solidFill>
                  <a:srgbClr val="000000"/>
                </a:solidFill>
                <a:latin typeface="-apple-system"/>
              </a:rPr>
              <a:t>ヒルドイド</a:t>
            </a:r>
            <a:endParaRPr lang="en-US" altLang="ja-JP" dirty="0">
              <a:solidFill>
                <a:srgbClr val="000000"/>
              </a:solidFill>
              <a:latin typeface="-apple-system"/>
            </a:endParaRPr>
          </a:p>
          <a:p>
            <a:endParaRPr lang="en-US" altLang="ja-JP" dirty="0">
              <a:solidFill>
                <a:srgbClr val="000000"/>
              </a:solidFill>
              <a:latin typeface="-apple-system"/>
            </a:endParaRPr>
          </a:p>
          <a:p>
            <a:r>
              <a:rPr lang="ja-JP" altLang="en-US" b="0" i="0" dirty="0">
                <a:solidFill>
                  <a:srgbClr val="000000"/>
                </a:solidFill>
                <a:effectLst/>
                <a:latin typeface="-apple-system"/>
              </a:rPr>
              <a:t>ご本人さまも非常に喜んでおり、治療を終診にしております。</a:t>
            </a:r>
            <a:endParaRPr lang="ja-JP" altLang="en-US" dirty="0"/>
          </a:p>
        </p:txBody>
      </p:sp>
      <p:pic>
        <p:nvPicPr>
          <p:cNvPr id="6" name="図 5">
            <a:extLst>
              <a:ext uri="{FF2B5EF4-FFF2-40B4-BE49-F238E27FC236}">
                <a16:creationId xmlns:a16="http://schemas.microsoft.com/office/drawing/2014/main" id="{DA0A8112-91DA-55CF-CB67-375EEECEDB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070" y="877012"/>
            <a:ext cx="3606328" cy="5570828"/>
          </a:xfrm>
          <a:prstGeom prst="rect">
            <a:avLst/>
          </a:prstGeom>
        </p:spPr>
      </p:pic>
      <p:pic>
        <p:nvPicPr>
          <p:cNvPr id="11" name="図 10">
            <a:extLst>
              <a:ext uri="{FF2B5EF4-FFF2-40B4-BE49-F238E27FC236}">
                <a16:creationId xmlns:a16="http://schemas.microsoft.com/office/drawing/2014/main" id="{BFDB7519-27E1-76F2-11C8-5D1F8AD61B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4251" y="877012"/>
            <a:ext cx="3558580" cy="4920164"/>
          </a:xfrm>
          <a:prstGeom prst="rect">
            <a:avLst/>
          </a:prstGeom>
        </p:spPr>
      </p:pic>
      <p:sp>
        <p:nvSpPr>
          <p:cNvPr id="3" name="タイトル 1">
            <a:extLst>
              <a:ext uri="{FF2B5EF4-FFF2-40B4-BE49-F238E27FC236}">
                <a16:creationId xmlns:a16="http://schemas.microsoft.com/office/drawing/2014/main" id="{091DDE12-1983-0DBD-EFB3-681335BFD292}"/>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桜皮配合十味敗毒湯使用例：アトピー性皮膚炎</a:t>
            </a:r>
          </a:p>
        </p:txBody>
      </p:sp>
    </p:spTree>
    <p:extLst>
      <p:ext uri="{BB962C8B-B14F-4D97-AF65-F5344CB8AC3E}">
        <p14:creationId xmlns:p14="http://schemas.microsoft.com/office/powerpoint/2010/main" val="417724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5251328"/>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5" name="テキスト ボックス 4">
            <a:extLst>
              <a:ext uri="{FF2B5EF4-FFF2-40B4-BE49-F238E27FC236}">
                <a16:creationId xmlns:a16="http://schemas.microsoft.com/office/drawing/2014/main" id="{241BE0E1-2DCC-645E-A5EC-7AB721950AE6}"/>
              </a:ext>
            </a:extLst>
          </p:cNvPr>
          <p:cNvSpPr txBox="1"/>
          <p:nvPr/>
        </p:nvSpPr>
        <p:spPr>
          <a:xfrm>
            <a:off x="7724590" y="1440329"/>
            <a:ext cx="4187263" cy="4524315"/>
          </a:xfrm>
          <a:prstGeom prst="rect">
            <a:avLst/>
          </a:prstGeom>
          <a:noFill/>
        </p:spPr>
        <p:txBody>
          <a:bodyPr wrap="square">
            <a:spAutoFit/>
          </a:bodyPr>
          <a:lstStyle/>
          <a:p>
            <a:r>
              <a:rPr lang="en-US" altLang="ja-JP" b="0" i="0" dirty="0">
                <a:solidFill>
                  <a:srgbClr val="000000"/>
                </a:solidFill>
                <a:effectLst/>
                <a:latin typeface="-apple-system"/>
              </a:rPr>
              <a:t>40</a:t>
            </a:r>
            <a:r>
              <a:rPr lang="ja-JP" altLang="en-US" b="0" i="0" dirty="0">
                <a:solidFill>
                  <a:srgbClr val="000000"/>
                </a:solidFill>
                <a:effectLst/>
                <a:latin typeface="-apple-system"/>
              </a:rPr>
              <a:t>代女性：</a:t>
            </a:r>
            <a:endParaRPr lang="en-US" altLang="ja-JP" b="0" i="0" dirty="0">
              <a:solidFill>
                <a:srgbClr val="000000"/>
              </a:solidFill>
              <a:effectLst/>
              <a:latin typeface="-apple-system"/>
            </a:endParaRPr>
          </a:p>
          <a:p>
            <a:r>
              <a:rPr lang="ja-JP" altLang="en-US" dirty="0">
                <a:solidFill>
                  <a:srgbClr val="000000"/>
                </a:solidFill>
                <a:latin typeface="-apple-system"/>
              </a:rPr>
              <a:t>以前、ずっと原因不明な</a:t>
            </a:r>
            <a:r>
              <a:rPr lang="ja-JP" altLang="en-US" dirty="0">
                <a:solidFill>
                  <a:srgbClr val="FF0000"/>
                </a:solidFill>
                <a:latin typeface="-apple-system"/>
              </a:rPr>
              <a:t>環状紅斑</a:t>
            </a:r>
            <a:r>
              <a:rPr lang="ja-JP" altLang="en-US" dirty="0">
                <a:solidFill>
                  <a:srgbClr val="000000"/>
                </a:solidFill>
                <a:latin typeface="-apple-system"/>
              </a:rPr>
              <a:t>に悩まされていた。</a:t>
            </a:r>
            <a:r>
              <a:rPr lang="ja-JP" altLang="en-US" dirty="0">
                <a:solidFill>
                  <a:srgbClr val="FF0000"/>
                </a:solidFill>
                <a:latin typeface="-apple-system"/>
              </a:rPr>
              <a:t>関節痛</a:t>
            </a:r>
            <a:r>
              <a:rPr lang="ja-JP" altLang="en-US" dirty="0">
                <a:solidFill>
                  <a:srgbClr val="000000"/>
                </a:solidFill>
                <a:latin typeface="-apple-system"/>
              </a:rPr>
              <a:t>などの症状もあった。</a:t>
            </a:r>
            <a:endParaRPr lang="en-US" altLang="ja-JP" dirty="0">
              <a:solidFill>
                <a:srgbClr val="000000"/>
              </a:solidFill>
              <a:latin typeface="-apple-system"/>
            </a:endParaRPr>
          </a:p>
          <a:p>
            <a:r>
              <a:rPr lang="ja-JP" altLang="en-US" dirty="0">
                <a:solidFill>
                  <a:srgbClr val="000000"/>
                </a:solidFill>
                <a:latin typeface="-apple-system"/>
              </a:rPr>
              <a:t>蕁麻疹体質で、紫外線や寒冷刺激で蕁麻疹が出現されやすい。</a:t>
            </a:r>
            <a:endParaRPr lang="en-US" altLang="ja-JP" dirty="0">
              <a:solidFill>
                <a:srgbClr val="000000"/>
              </a:solidFill>
              <a:latin typeface="-apple-system"/>
            </a:endParaRPr>
          </a:p>
          <a:p>
            <a:endParaRPr lang="en-US" altLang="ja-JP" dirty="0">
              <a:solidFill>
                <a:srgbClr val="000000"/>
              </a:solidFill>
              <a:latin typeface="-apple-system"/>
            </a:endParaRPr>
          </a:p>
          <a:p>
            <a:r>
              <a:rPr lang="ja-JP" altLang="en-US" dirty="0">
                <a:solidFill>
                  <a:srgbClr val="000000"/>
                </a:solidFill>
                <a:latin typeface="-apple-system"/>
              </a:rPr>
              <a:t>膠原病が疑われ、</a:t>
            </a:r>
            <a:r>
              <a:rPr lang="ja-JP" altLang="en-US" b="0" i="0" dirty="0">
                <a:solidFill>
                  <a:srgbClr val="0070C0"/>
                </a:solidFill>
                <a:effectLst/>
                <a:latin typeface="-apple-system"/>
              </a:rPr>
              <a:t>抗核抗体高値</a:t>
            </a:r>
            <a:r>
              <a:rPr lang="ja-JP" altLang="en-US" b="0" i="0" dirty="0">
                <a:solidFill>
                  <a:srgbClr val="000000"/>
                </a:solidFill>
                <a:effectLst/>
                <a:latin typeface="-apple-system"/>
              </a:rPr>
              <a:t>で、膠原病と診断するほどではない。膠原病に対する治療も不要な段階。</a:t>
            </a:r>
            <a:endParaRPr lang="en-US" altLang="ja-JP" b="0" i="0" dirty="0">
              <a:solidFill>
                <a:srgbClr val="000000"/>
              </a:solidFill>
              <a:effectLst/>
              <a:latin typeface="-apple-system"/>
            </a:endParaRPr>
          </a:p>
          <a:p>
            <a:endParaRPr lang="en-US" altLang="ja-JP" dirty="0">
              <a:solidFill>
                <a:srgbClr val="000000"/>
              </a:solidFill>
              <a:highlight>
                <a:srgbClr val="FFFF00"/>
              </a:highlight>
              <a:latin typeface="-apple-system"/>
            </a:endParaRPr>
          </a:p>
          <a:p>
            <a:r>
              <a:rPr lang="ja-JP" altLang="en-US" dirty="0">
                <a:highlight>
                  <a:srgbClr val="FFFF00"/>
                </a:highlight>
              </a:rPr>
              <a:t>桜皮配合十味敗毒湯</a:t>
            </a:r>
            <a:r>
              <a:rPr lang="ja-JP" altLang="en-US" dirty="0">
                <a:solidFill>
                  <a:srgbClr val="000000"/>
                </a:solidFill>
                <a:latin typeface="-apple-system"/>
              </a:rPr>
              <a:t>、消風散、</a:t>
            </a:r>
            <a:r>
              <a:rPr lang="ja-JP" altLang="en-US" b="0" i="0" dirty="0">
                <a:solidFill>
                  <a:srgbClr val="000000"/>
                </a:solidFill>
                <a:effectLst/>
                <a:latin typeface="-apple-system"/>
              </a:rPr>
              <a:t>ヒルドイドを使用して、毎月</a:t>
            </a:r>
            <a:r>
              <a:rPr lang="en-US" altLang="ja-JP" b="0" i="0" dirty="0">
                <a:solidFill>
                  <a:srgbClr val="000000"/>
                </a:solidFill>
                <a:effectLst/>
                <a:latin typeface="-apple-system"/>
              </a:rPr>
              <a:t>1</a:t>
            </a:r>
            <a:r>
              <a:rPr lang="ja-JP" altLang="en-US" b="0" i="0" dirty="0">
                <a:solidFill>
                  <a:srgbClr val="000000"/>
                </a:solidFill>
                <a:effectLst/>
                <a:latin typeface="-apple-system"/>
              </a:rPr>
              <a:t>回のフォローで、</a:t>
            </a:r>
            <a:endParaRPr lang="en-US" altLang="ja-JP" b="0" i="0" dirty="0">
              <a:solidFill>
                <a:srgbClr val="000000"/>
              </a:solidFill>
              <a:effectLst/>
              <a:latin typeface="-apple-system"/>
            </a:endParaRPr>
          </a:p>
          <a:p>
            <a:r>
              <a:rPr lang="en-US" altLang="ja-JP" b="0" i="0" dirty="0">
                <a:solidFill>
                  <a:srgbClr val="000000"/>
                </a:solidFill>
                <a:effectLst/>
                <a:latin typeface="-apple-system"/>
              </a:rPr>
              <a:t>3-4</a:t>
            </a:r>
            <a:r>
              <a:rPr lang="ja-JP" altLang="en-US" b="0" i="0" dirty="0">
                <a:solidFill>
                  <a:srgbClr val="000000"/>
                </a:solidFill>
                <a:effectLst/>
                <a:latin typeface="-apple-system"/>
              </a:rPr>
              <a:t>ヶ月後、すっかり改善されて、謎の紅斑もまったく出現しなくなっていた。</a:t>
            </a:r>
            <a:endParaRPr lang="en-US" altLang="ja-JP" b="0" i="0" dirty="0">
              <a:solidFill>
                <a:srgbClr val="000000"/>
              </a:solidFill>
              <a:effectLst/>
              <a:latin typeface="-apple-system"/>
            </a:endParaRPr>
          </a:p>
          <a:p>
            <a:br>
              <a:rPr lang="ja-JP" altLang="en-US" dirty="0"/>
            </a:br>
            <a:r>
              <a:rPr lang="ja-JP" altLang="en-US" b="0" i="0" dirty="0">
                <a:solidFill>
                  <a:srgbClr val="000000"/>
                </a:solidFill>
                <a:effectLst/>
                <a:latin typeface="-apple-system"/>
              </a:rPr>
              <a:t>治療満足度が高い患者様です。</a:t>
            </a:r>
            <a:endParaRPr lang="ja-JP" altLang="en-US" dirty="0"/>
          </a:p>
        </p:txBody>
      </p:sp>
      <p:pic>
        <p:nvPicPr>
          <p:cNvPr id="13" name="図 12">
            <a:extLst>
              <a:ext uri="{FF2B5EF4-FFF2-40B4-BE49-F238E27FC236}">
                <a16:creationId xmlns:a16="http://schemas.microsoft.com/office/drawing/2014/main" id="{361A02F0-F693-D5CD-1690-4BB54AC7F5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364" y="877257"/>
            <a:ext cx="3812989" cy="5517753"/>
          </a:xfrm>
          <a:prstGeom prst="rect">
            <a:avLst/>
          </a:prstGeom>
        </p:spPr>
      </p:pic>
      <p:pic>
        <p:nvPicPr>
          <p:cNvPr id="15" name="図 14">
            <a:extLst>
              <a:ext uri="{FF2B5EF4-FFF2-40B4-BE49-F238E27FC236}">
                <a16:creationId xmlns:a16="http://schemas.microsoft.com/office/drawing/2014/main" id="{9736AEBC-46AF-E59B-0AD1-FFD9F54297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8600" y="1028373"/>
            <a:ext cx="3557494" cy="5363111"/>
          </a:xfrm>
          <a:prstGeom prst="rect">
            <a:avLst/>
          </a:prstGeom>
        </p:spPr>
      </p:pic>
      <p:sp>
        <p:nvSpPr>
          <p:cNvPr id="3" name="タイトル 1">
            <a:extLst>
              <a:ext uri="{FF2B5EF4-FFF2-40B4-BE49-F238E27FC236}">
                <a16:creationId xmlns:a16="http://schemas.microsoft.com/office/drawing/2014/main" id="{B13947F2-B1F8-B5AE-EFB8-4DAFEBABA6A0}"/>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桜皮配合十味敗毒湯使用例：多形滲出性紅斑</a:t>
            </a:r>
          </a:p>
        </p:txBody>
      </p:sp>
    </p:spTree>
    <p:extLst>
      <p:ext uri="{BB962C8B-B14F-4D97-AF65-F5344CB8AC3E}">
        <p14:creationId xmlns:p14="http://schemas.microsoft.com/office/powerpoint/2010/main" val="427391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0147" y="5108453"/>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5" name="テキスト ボックス 4">
            <a:extLst>
              <a:ext uri="{FF2B5EF4-FFF2-40B4-BE49-F238E27FC236}">
                <a16:creationId xmlns:a16="http://schemas.microsoft.com/office/drawing/2014/main" id="{241BE0E1-2DCC-645E-A5EC-7AB721950AE6}"/>
              </a:ext>
            </a:extLst>
          </p:cNvPr>
          <p:cNvSpPr txBox="1"/>
          <p:nvPr/>
        </p:nvSpPr>
        <p:spPr>
          <a:xfrm>
            <a:off x="7724590" y="1440329"/>
            <a:ext cx="4187263" cy="3416320"/>
          </a:xfrm>
          <a:prstGeom prst="rect">
            <a:avLst/>
          </a:prstGeom>
          <a:noFill/>
        </p:spPr>
        <p:txBody>
          <a:bodyPr wrap="square">
            <a:spAutoFit/>
          </a:bodyPr>
          <a:lstStyle/>
          <a:p>
            <a:r>
              <a:rPr lang="en-US" altLang="ja-JP" dirty="0">
                <a:solidFill>
                  <a:srgbClr val="000000"/>
                </a:solidFill>
                <a:latin typeface="-apple-system"/>
              </a:rPr>
              <a:t>20</a:t>
            </a:r>
            <a:r>
              <a:rPr lang="ja-JP" altLang="en-US" b="0" i="0" dirty="0">
                <a:solidFill>
                  <a:srgbClr val="000000"/>
                </a:solidFill>
                <a:effectLst/>
                <a:latin typeface="-apple-system"/>
              </a:rPr>
              <a:t>代女性：</a:t>
            </a:r>
            <a:endParaRPr lang="en-US" altLang="ja-JP" b="0" i="0" dirty="0">
              <a:solidFill>
                <a:srgbClr val="000000"/>
              </a:solidFill>
              <a:effectLst/>
              <a:latin typeface="-apple-system"/>
            </a:endParaRPr>
          </a:p>
          <a:p>
            <a:r>
              <a:rPr lang="ja-JP" altLang="en-US" dirty="0">
                <a:solidFill>
                  <a:srgbClr val="000000"/>
                </a:solidFill>
                <a:latin typeface="-apple-system"/>
              </a:rPr>
              <a:t>幼少時からの重度のアトピー性皮膚炎。顔面、四肢のアトピー性皮膚炎が悪化</a:t>
            </a:r>
            <a:endParaRPr lang="en-US" altLang="ja-JP" dirty="0">
              <a:solidFill>
                <a:srgbClr val="000000"/>
              </a:solidFill>
              <a:latin typeface="-apple-system"/>
            </a:endParaRPr>
          </a:p>
          <a:p>
            <a:endParaRPr lang="en-US" altLang="ja-JP" dirty="0">
              <a:solidFill>
                <a:srgbClr val="000000"/>
              </a:solidFill>
              <a:latin typeface="-apple-system"/>
            </a:endParaRPr>
          </a:p>
          <a:p>
            <a:r>
              <a:rPr lang="ja-JP" altLang="en-US" b="0" i="0" dirty="0">
                <a:solidFill>
                  <a:srgbClr val="000000"/>
                </a:solidFill>
                <a:effectLst/>
                <a:latin typeface="-apple-system"/>
              </a:rPr>
              <a:t>他院皮膚科でステロイド軟膏処方も改善不良のため、当院来院</a:t>
            </a:r>
            <a:endParaRPr lang="en-US" altLang="ja-JP" b="0" i="0" dirty="0">
              <a:solidFill>
                <a:srgbClr val="000000"/>
              </a:solidFill>
              <a:effectLst/>
              <a:latin typeface="-apple-system"/>
            </a:endParaRPr>
          </a:p>
          <a:p>
            <a:endParaRPr lang="en-US" altLang="ja-JP" dirty="0">
              <a:solidFill>
                <a:srgbClr val="000000"/>
              </a:solidFill>
              <a:highlight>
                <a:srgbClr val="FFFF00"/>
              </a:highlight>
              <a:latin typeface="-apple-system"/>
            </a:endParaRPr>
          </a:p>
          <a:p>
            <a:r>
              <a:rPr lang="ja-JP" altLang="en-US" dirty="0">
                <a:highlight>
                  <a:srgbClr val="FFFF00"/>
                </a:highlight>
              </a:rPr>
              <a:t>桜皮配合十味敗毒湯</a:t>
            </a:r>
            <a:r>
              <a:rPr lang="ja-JP" altLang="en-US" dirty="0">
                <a:solidFill>
                  <a:srgbClr val="000000"/>
                </a:solidFill>
                <a:latin typeface="-apple-system"/>
              </a:rPr>
              <a:t>、消風散、当帰飲子。リンデロン</a:t>
            </a:r>
            <a:r>
              <a:rPr lang="en-US" altLang="ja-JP" dirty="0">
                <a:solidFill>
                  <a:srgbClr val="000000"/>
                </a:solidFill>
                <a:latin typeface="-apple-system"/>
              </a:rPr>
              <a:t>VG</a:t>
            </a:r>
            <a:r>
              <a:rPr lang="ja-JP" altLang="en-US" dirty="0">
                <a:solidFill>
                  <a:srgbClr val="000000"/>
                </a:solidFill>
                <a:latin typeface="-apple-system"/>
              </a:rPr>
              <a:t>軟膏、コレクチム軟膏</a:t>
            </a:r>
            <a:r>
              <a:rPr lang="ja-JP" altLang="en-US" b="0" i="0" dirty="0">
                <a:solidFill>
                  <a:srgbClr val="000000"/>
                </a:solidFill>
                <a:effectLst/>
                <a:latin typeface="-apple-system"/>
              </a:rPr>
              <a:t>を使用して、毎月</a:t>
            </a:r>
            <a:r>
              <a:rPr lang="en-US" altLang="ja-JP" b="0" i="0" dirty="0">
                <a:solidFill>
                  <a:srgbClr val="000000"/>
                </a:solidFill>
                <a:effectLst/>
                <a:latin typeface="-apple-system"/>
              </a:rPr>
              <a:t>1</a:t>
            </a:r>
            <a:r>
              <a:rPr lang="ja-JP" altLang="en-US" b="0" i="0" dirty="0">
                <a:solidFill>
                  <a:srgbClr val="000000"/>
                </a:solidFill>
                <a:effectLst/>
                <a:latin typeface="-apple-system"/>
              </a:rPr>
              <a:t>回のフォローで、</a:t>
            </a:r>
            <a:r>
              <a:rPr lang="en-US" altLang="ja-JP" b="0" i="0" dirty="0">
                <a:solidFill>
                  <a:srgbClr val="000000"/>
                </a:solidFill>
                <a:effectLst/>
                <a:latin typeface="-apple-system"/>
              </a:rPr>
              <a:t>2</a:t>
            </a:r>
            <a:r>
              <a:rPr lang="ja-JP" altLang="en-US" b="0" i="0" dirty="0">
                <a:solidFill>
                  <a:srgbClr val="000000"/>
                </a:solidFill>
                <a:effectLst/>
                <a:latin typeface="-apple-system"/>
              </a:rPr>
              <a:t>週間以降すっかり改善され、治療満足度が高い患者様</a:t>
            </a:r>
            <a:endParaRPr lang="ja-JP" altLang="en-US" dirty="0"/>
          </a:p>
        </p:txBody>
      </p:sp>
      <p:sp>
        <p:nvSpPr>
          <p:cNvPr id="3" name="タイトル 1">
            <a:extLst>
              <a:ext uri="{FF2B5EF4-FFF2-40B4-BE49-F238E27FC236}">
                <a16:creationId xmlns:a16="http://schemas.microsoft.com/office/drawing/2014/main" id="{B13947F2-B1F8-B5AE-EFB8-4DAFEBABA6A0}"/>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桜皮配合十味敗毒湯使用例：難治性アトピー性皮膚炎</a:t>
            </a:r>
          </a:p>
        </p:txBody>
      </p:sp>
      <p:pic>
        <p:nvPicPr>
          <p:cNvPr id="6" name="図 5">
            <a:extLst>
              <a:ext uri="{FF2B5EF4-FFF2-40B4-BE49-F238E27FC236}">
                <a16:creationId xmlns:a16="http://schemas.microsoft.com/office/drawing/2014/main" id="{D67F0C91-9158-4012-B90C-253AE56390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04868" y="4732427"/>
            <a:ext cx="1963460" cy="1944476"/>
          </a:xfrm>
          <a:prstGeom prst="rect">
            <a:avLst/>
          </a:prstGeom>
        </p:spPr>
      </p:pic>
      <p:pic>
        <p:nvPicPr>
          <p:cNvPr id="9" name="図 8">
            <a:extLst>
              <a:ext uri="{FF2B5EF4-FFF2-40B4-BE49-F238E27FC236}">
                <a16:creationId xmlns:a16="http://schemas.microsoft.com/office/drawing/2014/main" id="{B719BDA3-4A82-4D2D-8588-62310650D8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19749" y="4507677"/>
            <a:ext cx="1696763" cy="2267805"/>
          </a:xfrm>
          <a:prstGeom prst="rect">
            <a:avLst/>
          </a:prstGeom>
        </p:spPr>
      </p:pic>
      <p:pic>
        <p:nvPicPr>
          <p:cNvPr id="12" name="図 11">
            <a:extLst>
              <a:ext uri="{FF2B5EF4-FFF2-40B4-BE49-F238E27FC236}">
                <a16:creationId xmlns:a16="http://schemas.microsoft.com/office/drawing/2014/main" id="{9AE6278F-E787-4661-894B-FD1F9D5D33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332" y="847756"/>
            <a:ext cx="3126610" cy="3901803"/>
          </a:xfrm>
          <a:prstGeom prst="rect">
            <a:avLst/>
          </a:prstGeom>
        </p:spPr>
      </p:pic>
      <p:pic>
        <p:nvPicPr>
          <p:cNvPr id="16" name="図 15">
            <a:extLst>
              <a:ext uri="{FF2B5EF4-FFF2-40B4-BE49-F238E27FC236}">
                <a16:creationId xmlns:a16="http://schemas.microsoft.com/office/drawing/2014/main" id="{93FAD1CA-E60D-437F-8922-B5EA3188F22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90896" y="813072"/>
            <a:ext cx="3525617" cy="3901803"/>
          </a:xfrm>
          <a:prstGeom prst="rect">
            <a:avLst/>
          </a:prstGeom>
        </p:spPr>
      </p:pic>
    </p:spTree>
    <p:extLst>
      <p:ext uri="{BB962C8B-B14F-4D97-AF65-F5344CB8AC3E}">
        <p14:creationId xmlns:p14="http://schemas.microsoft.com/office/powerpoint/2010/main" val="14454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5251328"/>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3" name="テキスト ボックス 2">
            <a:extLst>
              <a:ext uri="{FF2B5EF4-FFF2-40B4-BE49-F238E27FC236}">
                <a16:creationId xmlns:a16="http://schemas.microsoft.com/office/drawing/2014/main" id="{F7E411F3-CB5C-F454-4500-AC1FC048A69D}"/>
              </a:ext>
            </a:extLst>
          </p:cNvPr>
          <p:cNvSpPr txBox="1"/>
          <p:nvPr/>
        </p:nvSpPr>
        <p:spPr>
          <a:xfrm>
            <a:off x="207308" y="1182231"/>
            <a:ext cx="11482668" cy="2554545"/>
          </a:xfrm>
          <a:prstGeom prst="rect">
            <a:avLst/>
          </a:prstGeom>
          <a:noFill/>
        </p:spPr>
        <p:txBody>
          <a:bodyPr wrap="square" rtlCol="0">
            <a:spAutoFit/>
          </a:bodyPr>
          <a:lstStyle/>
          <a:p>
            <a:r>
              <a:rPr kumimoji="1" lang="ja-JP" altLang="en-US" sz="2000" dirty="0"/>
              <a:t>当院で維持透析の方：</a:t>
            </a:r>
            <a:r>
              <a:rPr kumimoji="1" lang="en-US" altLang="ja-JP" sz="2000" dirty="0"/>
              <a:t>4</a:t>
            </a:r>
            <a:r>
              <a:rPr kumimoji="1" lang="ja-JP" altLang="en-US" sz="2000" dirty="0"/>
              <a:t>名の透析患者</a:t>
            </a:r>
            <a:r>
              <a:rPr lang="ja-JP" altLang="en-US" sz="2000" dirty="0"/>
              <a:t>の慢性そう痒症に対して、</a:t>
            </a:r>
            <a:r>
              <a:rPr lang="ja-JP" altLang="en-US" sz="2000" dirty="0">
                <a:highlight>
                  <a:srgbClr val="00FF00"/>
                </a:highlight>
              </a:rPr>
              <a:t>クラシエ桜皮配合十味敗毒湯</a:t>
            </a:r>
            <a:r>
              <a:rPr lang="ja-JP" altLang="en-US" sz="2000" dirty="0"/>
              <a:t>を併用して</a:t>
            </a:r>
            <a:r>
              <a:rPr kumimoji="1" lang="ja-JP" altLang="en-US" sz="2000" dirty="0"/>
              <a:t>治療。非常に効果が良好</a:t>
            </a:r>
            <a:endParaRPr kumimoji="1" lang="en-US" altLang="ja-JP" sz="2000" dirty="0"/>
          </a:p>
          <a:p>
            <a:endParaRPr lang="en-US" altLang="ja-JP" sz="2000" dirty="0"/>
          </a:p>
          <a:p>
            <a:r>
              <a:rPr lang="en-US" altLang="ja-JP" sz="2000" dirty="0">
                <a:highlight>
                  <a:srgbClr val="FFFF00"/>
                </a:highlight>
              </a:rPr>
              <a:t>Case1 </a:t>
            </a:r>
            <a:r>
              <a:rPr lang="ja-JP" altLang="en-US" sz="2000" dirty="0">
                <a:highlight>
                  <a:srgbClr val="FFFF00"/>
                </a:highlight>
              </a:rPr>
              <a:t>：</a:t>
            </a:r>
            <a:r>
              <a:rPr lang="ja-JP" altLang="en-US" sz="2000" dirty="0"/>
              <a:t>前医では難治性の皮膚そう痒症で内服・軟膏</a:t>
            </a:r>
            <a:r>
              <a:rPr lang="en-US" altLang="ja-JP" sz="2000" dirty="0"/>
              <a:t>(</a:t>
            </a:r>
            <a:r>
              <a:rPr lang="ja-JP" altLang="en-US" sz="2000" dirty="0"/>
              <a:t>セレスタミン、ステロイド軟膏</a:t>
            </a:r>
            <a:r>
              <a:rPr lang="en-US" altLang="ja-JP" sz="2000" dirty="0"/>
              <a:t>(</a:t>
            </a:r>
            <a:r>
              <a:rPr lang="ja-JP" altLang="en-US" sz="2000" dirty="0"/>
              <a:t>デルモベート、トプシムローション、アンテベート、ヒルドイド</a:t>
            </a:r>
            <a:r>
              <a:rPr lang="en-US" altLang="ja-JP" sz="2000" dirty="0"/>
              <a:t>))</a:t>
            </a:r>
            <a:r>
              <a:rPr lang="ja-JP" altLang="en-US" sz="2000" dirty="0"/>
              <a:t>では改善不良の方で、</a:t>
            </a:r>
            <a:r>
              <a:rPr lang="ja-JP" altLang="en-US" sz="2000" dirty="0">
                <a:solidFill>
                  <a:srgbClr val="C00000"/>
                </a:solidFill>
              </a:rPr>
              <a:t>クラシエ桜皮配合十味敗毒湯を追加したところ、著効な改善が見られた。</a:t>
            </a:r>
            <a:endParaRPr lang="en-US" altLang="ja-JP" sz="2000" dirty="0">
              <a:solidFill>
                <a:srgbClr val="C00000"/>
              </a:solidFill>
            </a:endParaRPr>
          </a:p>
          <a:p>
            <a:endParaRPr lang="en-US" altLang="ja-JP" sz="2000" dirty="0"/>
          </a:p>
          <a:p>
            <a:r>
              <a:rPr lang="ja-JP" altLang="en-US" sz="2000" dirty="0"/>
              <a:t>ほかの</a:t>
            </a:r>
            <a:r>
              <a:rPr lang="en-US" altLang="ja-JP" sz="2000" dirty="0"/>
              <a:t>3</a:t>
            </a:r>
            <a:r>
              <a:rPr lang="ja-JP" altLang="en-US" sz="2000" dirty="0"/>
              <a:t>例も</a:t>
            </a:r>
            <a:r>
              <a:rPr lang="en-US" altLang="ja-JP" sz="2000" dirty="0"/>
              <a:t>3-4</a:t>
            </a:r>
            <a:r>
              <a:rPr lang="ja-JP" altLang="en-US" sz="2000" dirty="0"/>
              <a:t>週間で、良好な改善効果がた。中には、定期処方希望の方もいるので、継続処方している。</a:t>
            </a:r>
            <a:endParaRPr lang="en-US" altLang="ja-JP" sz="2000" dirty="0"/>
          </a:p>
        </p:txBody>
      </p:sp>
      <p:sp>
        <p:nvSpPr>
          <p:cNvPr id="5" name="テキスト ボックス 4">
            <a:extLst>
              <a:ext uri="{FF2B5EF4-FFF2-40B4-BE49-F238E27FC236}">
                <a16:creationId xmlns:a16="http://schemas.microsoft.com/office/drawing/2014/main" id="{3C829BF7-B1AA-84BA-841A-925E98AC3D3C}"/>
              </a:ext>
            </a:extLst>
          </p:cNvPr>
          <p:cNvSpPr txBox="1"/>
          <p:nvPr/>
        </p:nvSpPr>
        <p:spPr>
          <a:xfrm>
            <a:off x="2048434" y="5171616"/>
            <a:ext cx="9305366" cy="707886"/>
          </a:xfrm>
          <a:prstGeom prst="rect">
            <a:avLst/>
          </a:prstGeom>
          <a:noFill/>
        </p:spPr>
        <p:txBody>
          <a:bodyPr wrap="square" rtlCol="0">
            <a:spAutoFit/>
          </a:bodyPr>
          <a:lstStyle/>
          <a:p>
            <a:r>
              <a:rPr lang="ja-JP" altLang="en-US" sz="2000" dirty="0"/>
              <a:t>以前も東洋医学会の地方会で発表した報告ですが、維持透析の方の慢性そう痒症、慢性湿疹に対して、</a:t>
            </a:r>
            <a:r>
              <a:rPr lang="ja-JP" altLang="en-US" sz="2000" dirty="0">
                <a:highlight>
                  <a:srgbClr val="00FF00"/>
                </a:highlight>
              </a:rPr>
              <a:t>ツムラの十味敗毒湯</a:t>
            </a:r>
            <a:r>
              <a:rPr lang="ja-JP" altLang="en-US" sz="2000" dirty="0"/>
              <a:t>も約</a:t>
            </a:r>
            <a:r>
              <a:rPr lang="en-US" altLang="ja-JP" sz="2000" dirty="0"/>
              <a:t>8</a:t>
            </a:r>
            <a:r>
              <a:rPr lang="ja-JP" altLang="en-US" sz="2000" dirty="0"/>
              <a:t>割の高い改善率を有した。</a:t>
            </a:r>
            <a:endParaRPr lang="en-US" altLang="ja-JP" sz="2000" dirty="0"/>
          </a:p>
        </p:txBody>
      </p:sp>
      <p:sp>
        <p:nvSpPr>
          <p:cNvPr id="6" name="タイトル 1">
            <a:extLst>
              <a:ext uri="{FF2B5EF4-FFF2-40B4-BE49-F238E27FC236}">
                <a16:creationId xmlns:a16="http://schemas.microsoft.com/office/drawing/2014/main" id="{0BA6D5BF-865F-0878-1CF2-5B883D8CFF6A}"/>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当院透析患者の慢性そう痒症の治療</a:t>
            </a:r>
          </a:p>
        </p:txBody>
      </p:sp>
    </p:spTree>
    <p:extLst>
      <p:ext uri="{BB962C8B-B14F-4D97-AF65-F5344CB8AC3E}">
        <p14:creationId xmlns:p14="http://schemas.microsoft.com/office/powerpoint/2010/main" val="168656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36176" y="6088689"/>
            <a:ext cx="2291012" cy="276999"/>
          </a:xfrm>
          <a:prstGeom prst="rect">
            <a:avLst/>
          </a:prstGeom>
        </p:spPr>
        <p:txBody>
          <a:bodyPr wrap="none">
            <a:spAutoFit/>
          </a:bodyPr>
          <a:lstStyle/>
          <a:p>
            <a:r>
              <a:rPr lang="ja-JP" altLang="en-US" sz="1200" dirty="0">
                <a:latin typeface="ＭＳ Ｐゴシック 本文"/>
              </a:rPr>
              <a:t>引用元：</a:t>
            </a:r>
            <a:r>
              <a:rPr lang="en-US" altLang="ja-JP" sz="1200" dirty="0" err="1">
                <a:latin typeface="ＭＳ Ｐゴシック 本文"/>
              </a:rPr>
              <a:t>phil</a:t>
            </a:r>
            <a:r>
              <a:rPr lang="ja-JP" altLang="en-US" sz="1200" dirty="0">
                <a:latin typeface="ＭＳ Ｐゴシック 本文"/>
              </a:rPr>
              <a:t>漢方 </a:t>
            </a:r>
            <a:r>
              <a:rPr lang="en-US" altLang="ja-JP" sz="1200" dirty="0">
                <a:latin typeface="ＭＳ Ｐゴシック 本文"/>
              </a:rPr>
              <a:t>No.101 2024</a:t>
            </a:r>
            <a:r>
              <a:rPr lang="ja-JP" altLang="en-US" sz="1200" dirty="0">
                <a:latin typeface="ＭＳ Ｐゴシック 本文"/>
              </a:rPr>
              <a:t> </a:t>
            </a:r>
            <a:r>
              <a:rPr lang="en-US" altLang="ja-JP" sz="1200" dirty="0">
                <a:latin typeface="ＭＳ Ｐゴシック 本文"/>
              </a:rPr>
              <a:t>7p</a:t>
            </a:r>
          </a:p>
        </p:txBody>
      </p:sp>
      <p:sp>
        <p:nvSpPr>
          <p:cNvPr id="8" name="フッター プレースホルダー 9">
            <a:extLst>
              <a:ext uri="{FF2B5EF4-FFF2-40B4-BE49-F238E27FC236}">
                <a16:creationId xmlns:a16="http://schemas.microsoft.com/office/drawing/2014/main" id="{656EFF60-AA00-4D31-7D5F-33C14ADAC0A5}"/>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10" name="コンテンツ プレースホルダー 9"/>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a:fillRect/>
          </a:stretch>
        </p:blipFill>
        <p:spPr>
          <a:xfrm>
            <a:off x="216647" y="1139199"/>
            <a:ext cx="7404847" cy="4891024"/>
          </a:xfrm>
          <a:prstGeom prst="rect">
            <a:avLst/>
          </a:prstGeom>
        </p:spPr>
      </p:pic>
      <p:sp>
        <p:nvSpPr>
          <p:cNvPr id="3" name="タイトル 1">
            <a:extLst>
              <a:ext uri="{FF2B5EF4-FFF2-40B4-BE49-F238E27FC236}">
                <a16:creationId xmlns:a16="http://schemas.microsoft.com/office/drawing/2014/main" id="{5D359AC8-F656-138E-B222-B75907EA999A}"/>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dirty="0"/>
              <a:t>尋常性座瘡</a:t>
            </a:r>
            <a:r>
              <a:rPr lang="ja-JP" altLang="ja-JP" dirty="0"/>
              <a:t>に対する</a:t>
            </a:r>
            <a:r>
              <a:rPr lang="ja-JP" altLang="en-US" dirty="0"/>
              <a:t>桜皮配合十味敗毒湯</a:t>
            </a:r>
            <a:r>
              <a:rPr lang="ja-JP" altLang="ja-JP" dirty="0"/>
              <a:t>の薬理作用</a:t>
            </a:r>
            <a:endParaRPr lang="ja-JP" altLang="en-US" sz="4000" dirty="0"/>
          </a:p>
        </p:txBody>
      </p:sp>
      <p:sp>
        <p:nvSpPr>
          <p:cNvPr id="11" name="テキスト ボックス 10">
            <a:extLst>
              <a:ext uri="{FF2B5EF4-FFF2-40B4-BE49-F238E27FC236}">
                <a16:creationId xmlns:a16="http://schemas.microsoft.com/office/drawing/2014/main" id="{6C3A0431-52AF-FF79-3C4D-71FCA70F1DFF}"/>
              </a:ext>
            </a:extLst>
          </p:cNvPr>
          <p:cNvSpPr txBox="1"/>
          <p:nvPr/>
        </p:nvSpPr>
        <p:spPr>
          <a:xfrm>
            <a:off x="7099300" y="1382286"/>
            <a:ext cx="4876053" cy="5324535"/>
          </a:xfrm>
          <a:prstGeom prst="rect">
            <a:avLst/>
          </a:prstGeom>
          <a:noFill/>
        </p:spPr>
        <p:txBody>
          <a:bodyPr wrap="square">
            <a:spAutoFit/>
          </a:bodyPr>
          <a:lstStyle/>
          <a:p>
            <a:pPr lvl="1"/>
            <a:r>
              <a:rPr lang="ja-JP" altLang="en-US" sz="2000" dirty="0"/>
              <a:t>① </a:t>
            </a:r>
            <a:r>
              <a:rPr lang="ja-JP" altLang="en-US" sz="2000" dirty="0">
                <a:highlight>
                  <a:srgbClr val="FFFF00"/>
                </a:highlight>
              </a:rPr>
              <a:t>エストロゲン様作用</a:t>
            </a:r>
            <a:r>
              <a:rPr lang="ja-JP" altLang="en-US" sz="2000" dirty="0"/>
              <a:t>：悪玉テストステロンを抑制して、</a:t>
            </a:r>
            <a:r>
              <a:rPr lang="ja-JP" altLang="en-US" sz="2000" dirty="0">
                <a:solidFill>
                  <a:srgbClr val="C00000"/>
                </a:solidFill>
              </a:rPr>
              <a:t>皮脂分泌抑制</a:t>
            </a:r>
            <a:endParaRPr lang="en-US" altLang="ja-JP" sz="2000" dirty="0">
              <a:solidFill>
                <a:srgbClr val="C00000"/>
              </a:solidFill>
            </a:endParaRPr>
          </a:p>
          <a:p>
            <a:pPr lvl="1"/>
            <a:r>
              <a:rPr lang="ja-JP" altLang="en-US" sz="2000" dirty="0"/>
              <a:t>② </a:t>
            </a:r>
            <a:r>
              <a:rPr lang="ja-JP" altLang="en-US" sz="2000" dirty="0">
                <a:highlight>
                  <a:srgbClr val="FFFF00"/>
                </a:highlight>
              </a:rPr>
              <a:t>皮脂合成抑制作用</a:t>
            </a:r>
            <a:endParaRPr lang="en-US" altLang="ja-JP" sz="2000" dirty="0">
              <a:highlight>
                <a:srgbClr val="FFFF00"/>
              </a:highlight>
            </a:endParaRPr>
          </a:p>
          <a:p>
            <a:pPr lvl="1"/>
            <a:r>
              <a:rPr lang="ja-JP" altLang="en-US" sz="2000" dirty="0"/>
              <a:t>③ 好中球の</a:t>
            </a:r>
            <a:r>
              <a:rPr lang="ja-JP" altLang="en-US" sz="2000" dirty="0">
                <a:highlight>
                  <a:srgbClr val="FFFF00"/>
                </a:highlight>
              </a:rPr>
              <a:t>炎症応答抑制作用</a:t>
            </a:r>
            <a:endParaRPr lang="en-US" altLang="ja-JP" sz="2000" dirty="0">
              <a:highlight>
                <a:srgbClr val="FFFF00"/>
              </a:highlight>
            </a:endParaRPr>
          </a:p>
          <a:p>
            <a:pPr lvl="1"/>
            <a:r>
              <a:rPr lang="ja-JP" altLang="en-US" sz="2000" dirty="0"/>
              <a:t>桜皮・柴胡・桔梗・甘草の抗炎症作用</a:t>
            </a:r>
            <a:r>
              <a:rPr lang="en-US" altLang="ja-JP" sz="2000" dirty="0"/>
              <a:t>(</a:t>
            </a:r>
            <a:r>
              <a:rPr lang="ja-JP" altLang="en-US" sz="2000" dirty="0"/>
              <a:t>炎症性サイトカインの抑制</a:t>
            </a:r>
            <a:r>
              <a:rPr lang="en-US" altLang="ja-JP" sz="2000" dirty="0"/>
              <a:t>)</a:t>
            </a:r>
          </a:p>
          <a:p>
            <a:pPr lvl="1"/>
            <a:r>
              <a:rPr lang="ja-JP" altLang="en-US" sz="2000" dirty="0"/>
              <a:t>④ </a:t>
            </a:r>
            <a:r>
              <a:rPr lang="en-US" altLang="ja-JP" sz="2000" dirty="0">
                <a:highlight>
                  <a:srgbClr val="FFFF00"/>
                </a:highlight>
              </a:rPr>
              <a:t>IL-1α</a:t>
            </a:r>
            <a:r>
              <a:rPr lang="ja-JP" altLang="en-US" sz="2000" dirty="0">
                <a:highlight>
                  <a:srgbClr val="FFFF00"/>
                </a:highlight>
              </a:rPr>
              <a:t>の抑制</a:t>
            </a:r>
            <a:r>
              <a:rPr lang="en-US" altLang="ja-JP" sz="2000" dirty="0">
                <a:highlight>
                  <a:srgbClr val="FFFF00"/>
                </a:highlight>
              </a:rPr>
              <a:t>(</a:t>
            </a:r>
            <a:r>
              <a:rPr lang="ja-JP" altLang="en-US" sz="2000" dirty="0">
                <a:highlight>
                  <a:srgbClr val="FFFF00"/>
                </a:highlight>
              </a:rPr>
              <a:t>紅斑抑制</a:t>
            </a:r>
            <a:r>
              <a:rPr lang="en-US" altLang="ja-JP" sz="2000" dirty="0">
                <a:highlight>
                  <a:srgbClr val="FFFF00"/>
                </a:highlight>
              </a:rPr>
              <a:t>)</a:t>
            </a:r>
          </a:p>
          <a:p>
            <a:pPr lvl="1"/>
            <a:r>
              <a:rPr lang="ja-JP" altLang="en-US" sz="2000" dirty="0"/>
              <a:t>⑤ </a:t>
            </a:r>
            <a:r>
              <a:rPr lang="ja-JP" altLang="en-US" sz="2000" dirty="0">
                <a:highlight>
                  <a:srgbClr val="FFFF00"/>
                </a:highlight>
              </a:rPr>
              <a:t>抗酸化作用</a:t>
            </a:r>
            <a:endParaRPr lang="en-US" altLang="ja-JP" sz="2000" dirty="0">
              <a:highlight>
                <a:srgbClr val="FFFF00"/>
              </a:highlight>
            </a:endParaRPr>
          </a:p>
          <a:p>
            <a:pPr lvl="1"/>
            <a:r>
              <a:rPr lang="ja-JP" altLang="en-US" sz="2000" dirty="0"/>
              <a:t>⑥</a:t>
            </a:r>
            <a:r>
              <a:rPr lang="en-US" altLang="ja-JP" sz="2000" dirty="0"/>
              <a:t> </a:t>
            </a:r>
            <a:r>
              <a:rPr lang="ja-JP" altLang="en-US" sz="2000" dirty="0">
                <a:highlight>
                  <a:srgbClr val="FFFF00"/>
                </a:highlight>
              </a:rPr>
              <a:t>線維芽細胞の増殖効果</a:t>
            </a:r>
            <a:r>
              <a:rPr lang="en-US" altLang="ja-JP" sz="2000" dirty="0"/>
              <a:t>(</a:t>
            </a:r>
            <a:r>
              <a:rPr lang="ja-JP" altLang="en-US" sz="2000" dirty="0"/>
              <a:t>肌のタウンオーバー改善</a:t>
            </a:r>
            <a:r>
              <a:rPr lang="en-US" altLang="ja-JP" sz="2000" dirty="0"/>
              <a:t>)</a:t>
            </a:r>
          </a:p>
          <a:p>
            <a:pPr lvl="1"/>
            <a:r>
              <a:rPr lang="ja-JP" altLang="en-US" sz="2000" dirty="0"/>
              <a:t>⑦ 殺菌作用</a:t>
            </a:r>
            <a:endParaRPr lang="en-US" altLang="ja-JP" sz="2000" dirty="0"/>
          </a:p>
          <a:p>
            <a:pPr lvl="1"/>
            <a:r>
              <a:rPr lang="ja-JP" altLang="en-US" sz="2000" dirty="0"/>
              <a:t>⑧ 遊離脂肪酸産生抑制</a:t>
            </a:r>
            <a:endParaRPr lang="en-US" altLang="ja-JP" sz="2000" dirty="0"/>
          </a:p>
          <a:p>
            <a:pPr lvl="1"/>
            <a:endParaRPr lang="en-US" altLang="ja-JP" sz="2000" dirty="0"/>
          </a:p>
          <a:p>
            <a:pPr lvl="1"/>
            <a:r>
              <a:rPr lang="ja-JP" altLang="en-US" sz="2000" dirty="0"/>
              <a:t>⇨ </a:t>
            </a:r>
            <a:r>
              <a:rPr lang="ja-JP" altLang="en-US" sz="2000" dirty="0">
                <a:highlight>
                  <a:srgbClr val="00FF00"/>
                </a:highlight>
              </a:rPr>
              <a:t>桜皮配合十味敗毒湯</a:t>
            </a:r>
            <a:r>
              <a:rPr lang="ja-JP" altLang="en-US" sz="2000" dirty="0"/>
              <a:t>の様々な作用で、</a:t>
            </a:r>
            <a:r>
              <a:rPr lang="ja-JP" altLang="en-US" sz="2000" dirty="0">
                <a:solidFill>
                  <a:schemeClr val="accent2">
                    <a:lumMod val="75000"/>
                  </a:schemeClr>
                </a:solidFill>
              </a:rPr>
              <a:t>尋常性座瘡</a:t>
            </a:r>
            <a:r>
              <a:rPr lang="ja-JP" altLang="en-US" sz="2000" dirty="0"/>
              <a:t>に効果を発揮すると考えられる。</a:t>
            </a:r>
            <a:endParaRPr lang="en-US" altLang="ja-JP" sz="2000" dirty="0"/>
          </a:p>
          <a:p>
            <a:pPr lvl="1"/>
            <a:endParaRPr lang="ja-JP" altLang="en-US" sz="2000" dirty="0"/>
          </a:p>
        </p:txBody>
      </p:sp>
      <p:pic>
        <p:nvPicPr>
          <p:cNvPr id="2" name="図 1">
            <a:extLst>
              <a:ext uri="{FF2B5EF4-FFF2-40B4-BE49-F238E27FC236}">
                <a16:creationId xmlns:a16="http://schemas.microsoft.com/office/drawing/2014/main" id="{9F8135EA-BFBA-50AB-B8F9-916F66B7D5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Tree>
    <p:extLst>
      <p:ext uri="{BB962C8B-B14F-4D97-AF65-F5344CB8AC3E}">
        <p14:creationId xmlns:p14="http://schemas.microsoft.com/office/powerpoint/2010/main" val="162019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846265" y="6356350"/>
            <a:ext cx="2214068" cy="276999"/>
          </a:xfrm>
          <a:prstGeom prst="rect">
            <a:avLst/>
          </a:prstGeom>
        </p:spPr>
        <p:txBody>
          <a:bodyPr wrap="none">
            <a:spAutoFit/>
          </a:bodyPr>
          <a:lstStyle/>
          <a:p>
            <a:r>
              <a:rPr lang="ja-JP" altLang="en-US" sz="1200" dirty="0">
                <a:latin typeface="ＭＳ Ｐゴシック 本文"/>
              </a:rPr>
              <a:t>引用元：</a:t>
            </a:r>
            <a:r>
              <a:rPr lang="en-US" altLang="ja-JP" sz="1200" dirty="0" err="1">
                <a:latin typeface="ＭＳ Ｐゴシック 本文"/>
              </a:rPr>
              <a:t>phil</a:t>
            </a:r>
            <a:r>
              <a:rPr lang="ja-JP" altLang="en-US" sz="1200" dirty="0">
                <a:latin typeface="ＭＳ Ｐゴシック 本文"/>
              </a:rPr>
              <a:t>漢方 </a:t>
            </a:r>
            <a:r>
              <a:rPr lang="en-US" altLang="ja-JP" sz="1200" dirty="0">
                <a:latin typeface="ＭＳ Ｐゴシック 本文"/>
              </a:rPr>
              <a:t>No.96 2023</a:t>
            </a:r>
            <a:r>
              <a:rPr lang="ja-JP" altLang="en-US" sz="1200" dirty="0">
                <a:latin typeface="ＭＳ Ｐゴシック 本文"/>
              </a:rPr>
              <a:t> </a:t>
            </a:r>
            <a:r>
              <a:rPr lang="en-US" altLang="ja-JP" sz="1200" dirty="0">
                <a:latin typeface="ＭＳ Ｐゴシック 本文"/>
              </a:rPr>
              <a:t>4p</a:t>
            </a:r>
          </a:p>
        </p:txBody>
      </p:sp>
      <p:pic>
        <p:nvPicPr>
          <p:cNvPr id="9" name="コンテンツ プレースホルダー 8"/>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347539" y="942014"/>
            <a:ext cx="9496921" cy="5285393"/>
          </a:xfrm>
          <a:prstGeom prst="rect">
            <a:avLst/>
          </a:prstGeom>
        </p:spPr>
      </p:pic>
      <p:sp>
        <p:nvSpPr>
          <p:cNvPr id="3" name="タイトル 1">
            <a:extLst>
              <a:ext uri="{FF2B5EF4-FFF2-40B4-BE49-F238E27FC236}">
                <a16:creationId xmlns:a16="http://schemas.microsoft.com/office/drawing/2014/main" id="{24EAD01D-A6C2-E538-68C5-A9CA40C55720}"/>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尋常性座瘡治療ガイドラインで推奨されている漢方薬</a:t>
            </a:r>
          </a:p>
        </p:txBody>
      </p:sp>
      <p:pic>
        <p:nvPicPr>
          <p:cNvPr id="2" name="図 1">
            <a:extLst>
              <a:ext uri="{FF2B5EF4-FFF2-40B4-BE49-F238E27FC236}">
                <a16:creationId xmlns:a16="http://schemas.microsoft.com/office/drawing/2014/main" id="{DC2D0429-391F-48A8-A251-298108B060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4" name="フッター プレースホルダー 9">
            <a:extLst>
              <a:ext uri="{FF2B5EF4-FFF2-40B4-BE49-F238E27FC236}">
                <a16:creationId xmlns:a16="http://schemas.microsoft.com/office/drawing/2014/main" id="{D41A3DA5-18D3-77EB-C61A-03DE97317D95}"/>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spTree>
    <p:extLst>
      <p:ext uri="{BB962C8B-B14F-4D97-AF65-F5344CB8AC3E}">
        <p14:creationId xmlns:p14="http://schemas.microsoft.com/office/powerpoint/2010/main" val="305569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5C04177-8979-F06E-9DF8-524704275840}"/>
              </a:ext>
            </a:extLst>
          </p:cNvPr>
          <p:cNvSpPr>
            <a:spLocks noGrp="1"/>
          </p:cNvSpPr>
          <p:nvPr>
            <p:ph idx="1"/>
          </p:nvPr>
        </p:nvSpPr>
        <p:spPr>
          <a:xfrm>
            <a:off x="838200" y="1409042"/>
            <a:ext cx="10515600" cy="4351337"/>
          </a:xfrm>
        </p:spPr>
        <p:txBody>
          <a:bodyPr/>
          <a:lstStyle/>
          <a:p>
            <a:r>
              <a:rPr lang="ja-JP" altLang="en-US" dirty="0">
                <a:solidFill>
                  <a:srgbClr val="FF0000"/>
                </a:solidFill>
              </a:rPr>
              <a:t>尋常性座瘡</a:t>
            </a:r>
            <a:r>
              <a:rPr lang="ja-JP" altLang="ja-JP" dirty="0">
                <a:solidFill>
                  <a:srgbClr val="FF0000"/>
                </a:solidFill>
              </a:rPr>
              <a:t>、アトピー性皮膚炎、慢性そう痒症</a:t>
            </a:r>
            <a:r>
              <a:rPr lang="en-US" altLang="ja-JP" dirty="0">
                <a:solidFill>
                  <a:srgbClr val="FF0000"/>
                </a:solidFill>
              </a:rPr>
              <a:t>(</a:t>
            </a:r>
            <a:r>
              <a:rPr lang="ja-JP" altLang="en-US" dirty="0">
                <a:solidFill>
                  <a:srgbClr val="FF0000"/>
                </a:solidFill>
              </a:rPr>
              <a:t>特に透析患者における尿毒素による慢性そう痒症</a:t>
            </a:r>
            <a:r>
              <a:rPr lang="en-US" altLang="ja-JP" dirty="0">
                <a:solidFill>
                  <a:srgbClr val="FF0000"/>
                </a:solidFill>
              </a:rPr>
              <a:t>)</a:t>
            </a:r>
            <a:r>
              <a:rPr lang="ja-JP" altLang="ja-JP" dirty="0">
                <a:solidFill>
                  <a:srgbClr val="FF0000"/>
                </a:solidFill>
              </a:rPr>
              <a:t>、紅斑</a:t>
            </a:r>
            <a:r>
              <a:rPr lang="ja-JP" altLang="ja-JP" dirty="0"/>
              <a:t>などの皮膚トラブルの改善に高い有効性を認めた。</a:t>
            </a:r>
            <a:endParaRPr lang="en-US" altLang="ja-JP" dirty="0"/>
          </a:p>
          <a:p>
            <a:r>
              <a:rPr lang="ja-JP" altLang="ja-JP" dirty="0"/>
              <a:t>特に、</a:t>
            </a:r>
            <a:r>
              <a:rPr lang="ja-JP" altLang="ja-JP" dirty="0">
                <a:solidFill>
                  <a:schemeClr val="accent2">
                    <a:lumMod val="75000"/>
                  </a:schemeClr>
                </a:solidFill>
              </a:rPr>
              <a:t>若年層の尋常性座瘡</a:t>
            </a:r>
            <a:r>
              <a:rPr lang="en-US" altLang="ja-JP" dirty="0">
                <a:solidFill>
                  <a:schemeClr val="accent2">
                    <a:lumMod val="75000"/>
                  </a:schemeClr>
                </a:solidFill>
              </a:rPr>
              <a:t>(</a:t>
            </a:r>
            <a:r>
              <a:rPr lang="ja-JP" altLang="en-US" dirty="0">
                <a:solidFill>
                  <a:schemeClr val="accent2">
                    <a:lumMod val="75000"/>
                  </a:schemeClr>
                </a:solidFill>
              </a:rPr>
              <a:t>気になる、待てない年頃</a:t>
            </a:r>
            <a:r>
              <a:rPr lang="en-US" altLang="ja-JP" dirty="0">
                <a:solidFill>
                  <a:schemeClr val="accent2">
                    <a:lumMod val="75000"/>
                  </a:schemeClr>
                </a:solidFill>
              </a:rPr>
              <a:t>)</a:t>
            </a:r>
            <a:r>
              <a:rPr lang="ja-JP" altLang="ja-JP" dirty="0"/>
              <a:t>において、他院皮膚科あるいは当院の美容皮膚科で充分改善が得られなかった症例に対しても、</a:t>
            </a:r>
            <a:r>
              <a:rPr lang="ja-JP" altLang="ja-JP" dirty="0">
                <a:solidFill>
                  <a:schemeClr val="accent2">
                    <a:lumMod val="75000"/>
                  </a:schemeClr>
                </a:solidFill>
              </a:rPr>
              <a:t>漢方外来で高い</a:t>
            </a:r>
            <a:r>
              <a:rPr lang="ja-JP" altLang="en-US" dirty="0">
                <a:solidFill>
                  <a:schemeClr val="accent2">
                    <a:lumMod val="75000"/>
                  </a:schemeClr>
                </a:solidFill>
              </a:rPr>
              <a:t>治療</a:t>
            </a:r>
            <a:r>
              <a:rPr lang="ja-JP" altLang="ja-JP" dirty="0">
                <a:solidFill>
                  <a:schemeClr val="accent2">
                    <a:lumMod val="75000"/>
                  </a:schemeClr>
                </a:solidFill>
              </a:rPr>
              <a:t>満足度を得られた。</a:t>
            </a:r>
            <a:endParaRPr lang="en-US" altLang="ja-JP" dirty="0">
              <a:solidFill>
                <a:schemeClr val="accent2">
                  <a:lumMod val="75000"/>
                </a:schemeClr>
              </a:solidFill>
            </a:endParaRPr>
          </a:p>
          <a:p>
            <a:r>
              <a:rPr lang="ja-JP" altLang="ja-JP" dirty="0"/>
              <a:t>新規の尋常性座瘡のみならず、陳旧性の尋常性座瘡によるクレーターに対しても一定の効果を認めた。</a:t>
            </a:r>
            <a:endParaRPr kumimoji="1" lang="ja-JP" altLang="en-US" dirty="0"/>
          </a:p>
        </p:txBody>
      </p:sp>
      <p:sp>
        <p:nvSpPr>
          <p:cNvPr id="5" name="タイトル 1">
            <a:extLst>
              <a:ext uri="{FF2B5EF4-FFF2-40B4-BE49-F238E27FC236}">
                <a16:creationId xmlns:a16="http://schemas.microsoft.com/office/drawing/2014/main" id="{05BCDC4B-A889-7748-32DF-6377C919AB66}"/>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まとめ：皮膚疾患における桜皮配合十味敗毒湯</a:t>
            </a:r>
          </a:p>
        </p:txBody>
      </p:sp>
      <p:pic>
        <p:nvPicPr>
          <p:cNvPr id="2" name="図 1">
            <a:extLst>
              <a:ext uri="{FF2B5EF4-FFF2-40B4-BE49-F238E27FC236}">
                <a16:creationId xmlns:a16="http://schemas.microsoft.com/office/drawing/2014/main" id="{2B7FC688-A083-26C2-50C9-A6AB42A822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7" name="フッター プレースホルダー 9">
            <a:extLst>
              <a:ext uri="{FF2B5EF4-FFF2-40B4-BE49-F238E27FC236}">
                <a16:creationId xmlns:a16="http://schemas.microsoft.com/office/drawing/2014/main" id="{C2C2E7CA-F4E7-EDAD-412C-1A8D7462BB26}"/>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spTree>
    <p:extLst>
      <p:ext uri="{BB962C8B-B14F-4D97-AF65-F5344CB8AC3E}">
        <p14:creationId xmlns:p14="http://schemas.microsoft.com/office/powerpoint/2010/main" val="121382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a:extLst>
              <a:ext uri="{FF2B5EF4-FFF2-40B4-BE49-F238E27FC236}">
                <a16:creationId xmlns:a16="http://schemas.microsoft.com/office/drawing/2014/main" id="{1D05B69C-1FDD-A0DE-56CE-C4DACA124A80}"/>
              </a:ext>
            </a:extLst>
          </p:cNvPr>
          <p:cNvSpPr txBox="1">
            <a:spLocks/>
          </p:cNvSpPr>
          <p:nvPr/>
        </p:nvSpPr>
        <p:spPr>
          <a:xfrm>
            <a:off x="463924" y="3700704"/>
            <a:ext cx="6510617" cy="24616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r>
              <a:rPr lang="ja-JP" altLang="en-US" sz="2600" dirty="0">
                <a:solidFill>
                  <a:srgbClr val="FF0000"/>
                </a:solidFill>
              </a:rPr>
              <a:t>当院美容皮膚科</a:t>
            </a:r>
            <a:r>
              <a:rPr lang="ja-JP" altLang="en-US" sz="2600" dirty="0"/>
              <a:t>も併設しているので、</a:t>
            </a:r>
            <a:r>
              <a:rPr lang="ja-JP" altLang="en-US" sz="2600" dirty="0">
                <a:solidFill>
                  <a:srgbClr val="00B0F0"/>
                </a:solidFill>
              </a:rPr>
              <a:t>美容機器</a:t>
            </a:r>
            <a:r>
              <a:rPr lang="ja-JP" altLang="en-US" sz="2600" dirty="0"/>
              <a:t>を用いたり、</a:t>
            </a:r>
            <a:r>
              <a:rPr lang="ja-JP" altLang="en-US" sz="2600" dirty="0">
                <a:solidFill>
                  <a:srgbClr val="00B0F0"/>
                </a:solidFill>
              </a:rPr>
              <a:t>保険適応外薬剤</a:t>
            </a:r>
            <a:r>
              <a:rPr lang="ja-JP" altLang="en-US" sz="2600" dirty="0"/>
              <a:t>などで更に、強力な治療アプローチも可能</a:t>
            </a:r>
            <a:endParaRPr lang="en-US" altLang="ja-JP" sz="2600" dirty="0"/>
          </a:p>
        </p:txBody>
      </p:sp>
      <p:sp>
        <p:nvSpPr>
          <p:cNvPr id="3" name="コンテンツ プレースホルダー 2">
            <a:extLst>
              <a:ext uri="{FF2B5EF4-FFF2-40B4-BE49-F238E27FC236}">
                <a16:creationId xmlns:a16="http://schemas.microsoft.com/office/drawing/2014/main" id="{D5C04177-8979-F06E-9DF8-524704275840}"/>
              </a:ext>
            </a:extLst>
          </p:cNvPr>
          <p:cNvSpPr>
            <a:spLocks noGrp="1"/>
          </p:cNvSpPr>
          <p:nvPr>
            <p:ph idx="1"/>
          </p:nvPr>
        </p:nvSpPr>
        <p:spPr>
          <a:xfrm>
            <a:off x="463924" y="1169662"/>
            <a:ext cx="11264152" cy="2461690"/>
          </a:xfrm>
        </p:spPr>
        <p:txBody>
          <a:bodyPr>
            <a:normAutofit fontScale="92500"/>
          </a:bodyPr>
          <a:lstStyle/>
          <a:p>
            <a:r>
              <a:rPr lang="ja-JP" altLang="en-US" dirty="0"/>
              <a:t>皮膚疾患：決して、</a:t>
            </a:r>
            <a:r>
              <a:rPr lang="ja-JP" altLang="en-US" dirty="0">
                <a:solidFill>
                  <a:schemeClr val="accent2">
                    <a:lumMod val="75000"/>
                  </a:schemeClr>
                </a:solidFill>
              </a:rPr>
              <a:t>単剤や外面的のみでは、不十分</a:t>
            </a:r>
            <a:endParaRPr lang="en-US" altLang="ja-JP" dirty="0">
              <a:solidFill>
                <a:schemeClr val="accent2">
                  <a:lumMod val="75000"/>
                </a:schemeClr>
              </a:solidFill>
            </a:endParaRPr>
          </a:p>
          <a:p>
            <a:r>
              <a:rPr lang="ja-JP" altLang="en-US" dirty="0"/>
              <a:t>必ず、</a:t>
            </a:r>
            <a:r>
              <a:rPr lang="ja-JP" altLang="en-US" dirty="0">
                <a:solidFill>
                  <a:srgbClr val="FF0000"/>
                </a:solidFill>
              </a:rPr>
              <a:t>内面的</a:t>
            </a:r>
            <a:r>
              <a:rPr lang="en-US" altLang="ja-JP" dirty="0">
                <a:solidFill>
                  <a:srgbClr val="FF0000"/>
                </a:solidFill>
              </a:rPr>
              <a:t>+</a:t>
            </a:r>
            <a:r>
              <a:rPr lang="ja-JP" altLang="en-US" dirty="0">
                <a:solidFill>
                  <a:srgbClr val="FF0000"/>
                </a:solidFill>
              </a:rPr>
              <a:t>外面的</a:t>
            </a:r>
            <a:r>
              <a:rPr lang="ja-JP" altLang="en-US" dirty="0"/>
              <a:t>の両方から、総合的なアプローチが必要</a:t>
            </a:r>
            <a:endParaRPr lang="en-US" altLang="ja-JP" dirty="0"/>
          </a:p>
          <a:p>
            <a:r>
              <a:rPr lang="ja-JP" altLang="en-US" dirty="0"/>
              <a:t>漢方治療も単剤で困難な場合、</a:t>
            </a:r>
            <a:r>
              <a:rPr lang="ja-JP" altLang="en-US" dirty="0">
                <a:solidFill>
                  <a:srgbClr val="FF0000"/>
                </a:solidFill>
              </a:rPr>
              <a:t>複数処方を考慮</a:t>
            </a:r>
            <a:r>
              <a:rPr lang="ja-JP" altLang="en-US" dirty="0"/>
              <a:t>すべき</a:t>
            </a:r>
            <a:endParaRPr lang="en-US" altLang="ja-JP" dirty="0"/>
          </a:p>
          <a:p>
            <a:r>
              <a:rPr lang="ja-JP" altLang="en-US" dirty="0"/>
              <a:t>当院でよく処方する皮膚科漢方：</a:t>
            </a:r>
            <a:r>
              <a:rPr lang="ja-JP" altLang="en-US" dirty="0">
                <a:solidFill>
                  <a:srgbClr val="00B050"/>
                </a:solidFill>
              </a:rPr>
              <a:t>桜皮配合十味敗毒湯、清上防風湯、排膿散及湯、桂枝茯苓丸加意苡仁湯、薏苡仁エキス錠「小太郎」 、消風散、当帰飲子</a:t>
            </a:r>
            <a:endParaRPr lang="en-US" altLang="ja-JP" dirty="0"/>
          </a:p>
        </p:txBody>
      </p:sp>
      <p:sp>
        <p:nvSpPr>
          <p:cNvPr id="5" name="タイトル 1">
            <a:extLst>
              <a:ext uri="{FF2B5EF4-FFF2-40B4-BE49-F238E27FC236}">
                <a16:creationId xmlns:a16="http://schemas.microsoft.com/office/drawing/2014/main" id="{05BCDC4B-A889-7748-32DF-6377C919AB66}"/>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総括：皮膚疾患に対する漢方治療アプローチ</a:t>
            </a:r>
          </a:p>
        </p:txBody>
      </p:sp>
      <p:pic>
        <p:nvPicPr>
          <p:cNvPr id="2" name="図 1">
            <a:extLst>
              <a:ext uri="{FF2B5EF4-FFF2-40B4-BE49-F238E27FC236}">
                <a16:creationId xmlns:a16="http://schemas.microsoft.com/office/drawing/2014/main" id="{6834FFDF-AF99-9756-3994-A14519E10A34}"/>
              </a:ext>
            </a:extLst>
          </p:cNvPr>
          <p:cNvPicPr>
            <a:picLocks noChangeAspect="1"/>
          </p:cNvPicPr>
          <p:nvPr/>
        </p:nvPicPr>
        <p:blipFill>
          <a:blip r:embed="rId2" cstate="email">
            <a:alphaModFix amt="85000"/>
            <a:extLst>
              <a:ext uri="{28A0092B-C50C-407E-A947-70E740481C1C}">
                <a14:useLocalDpi xmlns:a14="http://schemas.microsoft.com/office/drawing/2010/main"/>
              </a:ext>
            </a:extLst>
          </a:blip>
          <a:stretch>
            <a:fillRect/>
          </a:stretch>
        </p:blipFill>
        <p:spPr>
          <a:xfrm>
            <a:off x="9669338" y="3631352"/>
            <a:ext cx="2254029" cy="2854113"/>
          </a:xfrm>
          <a:prstGeom prst="rect">
            <a:avLst/>
          </a:prstGeom>
        </p:spPr>
      </p:pic>
      <p:pic>
        <p:nvPicPr>
          <p:cNvPr id="7" name="図 6">
            <a:extLst>
              <a:ext uri="{FF2B5EF4-FFF2-40B4-BE49-F238E27FC236}">
                <a16:creationId xmlns:a16="http://schemas.microsoft.com/office/drawing/2014/main" id="{CEB6E02A-BD17-FAB9-1669-60316B51CE95}"/>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tretch>
            <a:fillRect/>
          </a:stretch>
        </p:blipFill>
        <p:spPr>
          <a:xfrm>
            <a:off x="7220017" y="3618424"/>
            <a:ext cx="2254030" cy="2867041"/>
          </a:xfrm>
          <a:prstGeom prst="rect">
            <a:avLst/>
          </a:prstGeom>
        </p:spPr>
      </p:pic>
      <p:sp>
        <p:nvSpPr>
          <p:cNvPr id="8" name="テキスト ボックス 7">
            <a:extLst>
              <a:ext uri="{FF2B5EF4-FFF2-40B4-BE49-F238E27FC236}">
                <a16:creationId xmlns:a16="http://schemas.microsoft.com/office/drawing/2014/main" id="{02089E66-58CB-4C6D-7858-E4DE5DFA0F87}"/>
              </a:ext>
            </a:extLst>
          </p:cNvPr>
          <p:cNvSpPr txBox="1"/>
          <p:nvPr/>
        </p:nvSpPr>
        <p:spPr>
          <a:xfrm>
            <a:off x="696632" y="5058408"/>
            <a:ext cx="6164728"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ja-JP" altLang="en-US" sz="2800" dirty="0"/>
              <a:t>患者さん一例一例、丁寧に診察して、適材適所なオーダーメイド処方が必要。</a:t>
            </a:r>
            <a:endParaRPr lang="en-US" altLang="ja-JP" sz="2800" dirty="0"/>
          </a:p>
        </p:txBody>
      </p:sp>
      <p:pic>
        <p:nvPicPr>
          <p:cNvPr id="10" name="図 9">
            <a:extLst>
              <a:ext uri="{FF2B5EF4-FFF2-40B4-BE49-F238E27FC236}">
                <a16:creationId xmlns:a16="http://schemas.microsoft.com/office/drawing/2014/main" id="{AA104A4F-AAEE-A333-F671-CB26339D27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12" name="フッター プレースホルダー 9">
            <a:extLst>
              <a:ext uri="{FF2B5EF4-FFF2-40B4-BE49-F238E27FC236}">
                <a16:creationId xmlns:a16="http://schemas.microsoft.com/office/drawing/2014/main" id="{6CB4986B-653E-5CDF-9318-2F962F42D2E5}"/>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spTree>
    <p:extLst>
      <p:ext uri="{BB962C8B-B14F-4D97-AF65-F5344CB8AC3E}">
        <p14:creationId xmlns:p14="http://schemas.microsoft.com/office/powerpoint/2010/main" val="101815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0340973A-AD44-3DDD-721B-3F209BB9D242}"/>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ご清聴ありがとうございました！</a:t>
            </a:r>
          </a:p>
        </p:txBody>
      </p:sp>
      <p:pic>
        <p:nvPicPr>
          <p:cNvPr id="13" name="図 12">
            <a:extLst>
              <a:ext uri="{FF2B5EF4-FFF2-40B4-BE49-F238E27FC236}">
                <a16:creationId xmlns:a16="http://schemas.microsoft.com/office/drawing/2014/main" id="{B88458BD-BD10-9C62-B2D0-7E138ADA86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94" y="1168154"/>
            <a:ext cx="6397790" cy="4833113"/>
          </a:xfrm>
          <a:prstGeom prst="rect">
            <a:avLst/>
          </a:prstGeom>
        </p:spPr>
      </p:pic>
      <p:pic>
        <p:nvPicPr>
          <p:cNvPr id="17" name="図 16">
            <a:extLst>
              <a:ext uri="{FF2B5EF4-FFF2-40B4-BE49-F238E27FC236}">
                <a16:creationId xmlns:a16="http://schemas.microsoft.com/office/drawing/2014/main" id="{B54B809B-E0CB-CCA8-AD0E-628E76D51A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6082" y="1168154"/>
            <a:ext cx="2718095" cy="4833113"/>
          </a:xfrm>
          <a:prstGeom prst="rect">
            <a:avLst/>
          </a:prstGeom>
        </p:spPr>
      </p:pic>
      <p:pic>
        <p:nvPicPr>
          <p:cNvPr id="19" name="図 18">
            <a:extLst>
              <a:ext uri="{FF2B5EF4-FFF2-40B4-BE49-F238E27FC236}">
                <a16:creationId xmlns:a16="http://schemas.microsoft.com/office/drawing/2014/main" id="{F1487E4C-BAB7-3EA7-49C3-69C06766BF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4775" y="1168153"/>
            <a:ext cx="2718095" cy="4833113"/>
          </a:xfrm>
          <a:prstGeom prst="rect">
            <a:avLst/>
          </a:prstGeom>
        </p:spPr>
      </p:pic>
      <p:pic>
        <p:nvPicPr>
          <p:cNvPr id="2" name="図 1">
            <a:extLst>
              <a:ext uri="{FF2B5EF4-FFF2-40B4-BE49-F238E27FC236}">
                <a16:creationId xmlns:a16="http://schemas.microsoft.com/office/drawing/2014/main" id="{9251172B-0F70-0F0D-66AC-BFAA021A0A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5" name="フッター プレースホルダー 9">
            <a:extLst>
              <a:ext uri="{FF2B5EF4-FFF2-40B4-BE49-F238E27FC236}">
                <a16:creationId xmlns:a16="http://schemas.microsoft.com/office/drawing/2014/main" id="{11DF7124-00BB-7F96-6097-C6B036F659BB}"/>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spTree>
    <p:extLst>
      <p:ext uri="{BB962C8B-B14F-4D97-AF65-F5344CB8AC3E}">
        <p14:creationId xmlns:p14="http://schemas.microsoft.com/office/powerpoint/2010/main" val="167021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CE4D57F-CF03-331F-2BEC-3B745A617780}"/>
              </a:ext>
            </a:extLst>
          </p:cNvPr>
          <p:cNvSpPr>
            <a:spLocks noGrp="1"/>
          </p:cNvSpPr>
          <p:nvPr>
            <p:ph idx="1"/>
          </p:nvPr>
        </p:nvSpPr>
        <p:spPr>
          <a:xfrm>
            <a:off x="267818" y="1153271"/>
            <a:ext cx="11704545" cy="4985311"/>
          </a:xfrm>
        </p:spPr>
        <p:txBody>
          <a:bodyPr>
            <a:normAutofit/>
          </a:bodyPr>
          <a:lstStyle/>
          <a:p>
            <a:pPr>
              <a:lnSpc>
                <a:spcPct val="150000"/>
              </a:lnSpc>
            </a:pPr>
            <a:r>
              <a:rPr lang="ja-JP" altLang="en-US" dirty="0"/>
              <a:t>当院は</a:t>
            </a:r>
            <a:r>
              <a:rPr lang="en-US" altLang="ja-JP" dirty="0">
                <a:solidFill>
                  <a:schemeClr val="accent2">
                    <a:lumMod val="75000"/>
                  </a:schemeClr>
                </a:solidFill>
              </a:rPr>
              <a:t>2023</a:t>
            </a:r>
            <a:r>
              <a:rPr lang="ja-JP" altLang="en-US" dirty="0">
                <a:solidFill>
                  <a:schemeClr val="accent2">
                    <a:lumMod val="75000"/>
                  </a:schemeClr>
                </a:solidFill>
              </a:rPr>
              <a:t>年</a:t>
            </a:r>
            <a:r>
              <a:rPr lang="en-US" altLang="ja-JP" dirty="0">
                <a:solidFill>
                  <a:schemeClr val="accent2">
                    <a:lumMod val="75000"/>
                  </a:schemeClr>
                </a:solidFill>
              </a:rPr>
              <a:t>6</a:t>
            </a:r>
            <a:r>
              <a:rPr lang="ja-JP" altLang="en-US" dirty="0">
                <a:solidFill>
                  <a:schemeClr val="accent2">
                    <a:lumMod val="75000"/>
                  </a:schemeClr>
                </a:solidFill>
              </a:rPr>
              <a:t>月</a:t>
            </a:r>
            <a:r>
              <a:rPr lang="en-US" altLang="ja-JP" dirty="0">
                <a:solidFill>
                  <a:schemeClr val="accent2">
                    <a:lumMod val="75000"/>
                  </a:schemeClr>
                </a:solidFill>
              </a:rPr>
              <a:t>8</a:t>
            </a:r>
            <a:r>
              <a:rPr lang="ja-JP" altLang="en-US" dirty="0">
                <a:solidFill>
                  <a:schemeClr val="accent2">
                    <a:lumMod val="75000"/>
                  </a:schemeClr>
                </a:solidFill>
              </a:rPr>
              <a:t>日</a:t>
            </a:r>
            <a:r>
              <a:rPr lang="ja-JP" altLang="en-US" dirty="0"/>
              <a:t>に岡山県倉敷市で新規開院した</a:t>
            </a:r>
            <a:endParaRPr lang="en-US" altLang="ja-JP" dirty="0"/>
          </a:p>
          <a:p>
            <a:pPr marL="0" indent="0">
              <a:lnSpc>
                <a:spcPct val="150000"/>
              </a:lnSpc>
              <a:buNone/>
            </a:pPr>
            <a:r>
              <a:rPr lang="ja-JP" altLang="en-US" dirty="0">
                <a:solidFill>
                  <a:schemeClr val="accent2">
                    <a:lumMod val="75000"/>
                  </a:schemeClr>
                </a:solidFill>
              </a:rPr>
              <a:t>内科・人工透析、糖尿病内科、腎臓内科、漢方内科、美容皮膚科、美容外科</a:t>
            </a:r>
            <a:r>
              <a:rPr lang="ja-JP" altLang="en-US" dirty="0"/>
              <a:t>の専門クリニックです。</a:t>
            </a:r>
            <a:endParaRPr lang="en-US" altLang="ja-JP" dirty="0"/>
          </a:p>
          <a:p>
            <a:pPr>
              <a:lnSpc>
                <a:spcPct val="150000"/>
              </a:lnSpc>
            </a:pPr>
            <a:r>
              <a:rPr lang="ja-JP" altLang="en-US" dirty="0"/>
              <a:t>特に、</a:t>
            </a:r>
            <a:r>
              <a:rPr lang="ja-JP" altLang="en-US" dirty="0">
                <a:solidFill>
                  <a:schemeClr val="accent2">
                    <a:lumMod val="75000"/>
                  </a:schemeClr>
                </a:solidFill>
              </a:rPr>
              <a:t>美容皮膚科</a:t>
            </a:r>
            <a:r>
              <a:rPr lang="ja-JP" altLang="en-US" dirty="0"/>
              <a:t>と連携しながら、</a:t>
            </a:r>
            <a:r>
              <a:rPr lang="ja-JP" altLang="en-US" dirty="0">
                <a:solidFill>
                  <a:srgbClr val="FF0000"/>
                </a:solidFill>
              </a:rPr>
              <a:t>尋常性座瘡、アトピー性皮膚炎、酒渣、尋常性疣贅</a:t>
            </a:r>
            <a:r>
              <a:rPr lang="ja-JP" altLang="en-US" dirty="0"/>
              <a:t>など多くの皮膚病について、漢方医療からもアプローチして、</a:t>
            </a:r>
            <a:r>
              <a:rPr lang="ja-JP" altLang="en-US" dirty="0">
                <a:solidFill>
                  <a:schemeClr val="accent2">
                    <a:lumMod val="75000"/>
                  </a:schemeClr>
                </a:solidFill>
              </a:rPr>
              <a:t>外面と内面</a:t>
            </a:r>
            <a:r>
              <a:rPr lang="ja-JP" altLang="en-US" dirty="0"/>
              <a:t>の両方から治療を試みております。</a:t>
            </a:r>
            <a:endParaRPr lang="en-US" altLang="ja-JP" dirty="0"/>
          </a:p>
        </p:txBody>
      </p:sp>
      <p:sp>
        <p:nvSpPr>
          <p:cNvPr id="4" name="タイトル 1">
            <a:extLst>
              <a:ext uri="{FF2B5EF4-FFF2-40B4-BE49-F238E27FC236}">
                <a16:creationId xmlns:a16="http://schemas.microsoft.com/office/drawing/2014/main" id="{7083C753-C9C8-2D72-FD13-4AEC5076C7CF}"/>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当院紹介</a:t>
            </a:r>
          </a:p>
        </p:txBody>
      </p:sp>
      <p:pic>
        <p:nvPicPr>
          <p:cNvPr id="8" name="図 7">
            <a:extLst>
              <a:ext uri="{FF2B5EF4-FFF2-40B4-BE49-F238E27FC236}">
                <a16:creationId xmlns:a16="http://schemas.microsoft.com/office/drawing/2014/main" id="{66122E4A-70C3-A312-6A24-65FD04FB1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4475" y="203294"/>
            <a:ext cx="2377889" cy="344885"/>
          </a:xfrm>
          <a:prstGeom prst="rect">
            <a:avLst/>
          </a:prstGeom>
        </p:spPr>
      </p:pic>
      <p:sp>
        <p:nvSpPr>
          <p:cNvPr id="2" name="フッター プレースホルダー 9">
            <a:extLst>
              <a:ext uri="{FF2B5EF4-FFF2-40B4-BE49-F238E27FC236}">
                <a16:creationId xmlns:a16="http://schemas.microsoft.com/office/drawing/2014/main" id="{ABDE0DFD-4D58-4FFE-A407-E9095F3A243B}"/>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spTree>
    <p:extLst>
      <p:ext uri="{BB962C8B-B14F-4D97-AF65-F5344CB8AC3E}">
        <p14:creationId xmlns:p14="http://schemas.microsoft.com/office/powerpoint/2010/main" val="155550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図1. 十味敗毒湯に配合される生薬と薬能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356837" y="841531"/>
            <a:ext cx="7478326" cy="562065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353339" y="6423496"/>
            <a:ext cx="7838661" cy="230832"/>
          </a:xfrm>
          <a:prstGeom prst="rect">
            <a:avLst/>
          </a:prstGeom>
        </p:spPr>
        <p:txBody>
          <a:bodyPr wrap="square">
            <a:spAutoFit/>
          </a:bodyPr>
          <a:lstStyle/>
          <a:p>
            <a:pPr algn="r"/>
            <a:r>
              <a:rPr lang="ja-JP" altLang="en-US" sz="900" dirty="0"/>
              <a:t>引用元：クラシエ薬品</a:t>
            </a:r>
            <a:r>
              <a:rPr lang="en-US" altLang="ja-JP" sz="900" dirty="0"/>
              <a:t>(</a:t>
            </a:r>
            <a:r>
              <a:rPr lang="ja-JP" altLang="en-US" sz="900" dirty="0"/>
              <a:t>株</a:t>
            </a:r>
            <a:r>
              <a:rPr lang="en-US" altLang="ja-JP" sz="900" dirty="0"/>
              <a:t>)HP</a:t>
            </a:r>
            <a:r>
              <a:rPr lang="ja-JP" altLang="en-US" sz="900" dirty="0"/>
              <a:t>　</a:t>
            </a:r>
            <a:r>
              <a:rPr lang="en-US" altLang="ja-JP" sz="900" dirty="0"/>
              <a:t>https://www.kampoyubi.jp/products_feature/jumi_about.html</a:t>
            </a:r>
            <a:endParaRPr lang="ja-JP" altLang="en-US" sz="900" dirty="0"/>
          </a:p>
        </p:txBody>
      </p:sp>
      <p:sp>
        <p:nvSpPr>
          <p:cNvPr id="7" name="フッター プレースホルダー 9">
            <a:extLst>
              <a:ext uri="{FF2B5EF4-FFF2-40B4-BE49-F238E27FC236}">
                <a16:creationId xmlns:a16="http://schemas.microsoft.com/office/drawing/2014/main" id="{656EFF60-AA00-4D31-7D5F-33C14ADAC0A5}"/>
              </a:ext>
            </a:extLst>
          </p:cNvPr>
          <p:cNvSpPr>
            <a:spLocks noGrp="1"/>
          </p:cNvSpPr>
          <p:nvPr>
            <p:ph type="ftr" sz="quarter" idx="11"/>
          </p:nvPr>
        </p:nvSpPr>
        <p:spPr>
          <a:xfrm>
            <a:off x="4038600" y="6356350"/>
            <a:ext cx="4114800" cy="365125"/>
          </a:xfrm>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sp>
        <p:nvSpPr>
          <p:cNvPr id="3" name="タイトル 1">
            <a:extLst>
              <a:ext uri="{FF2B5EF4-FFF2-40B4-BE49-F238E27FC236}">
                <a16:creationId xmlns:a16="http://schemas.microsoft.com/office/drawing/2014/main" id="{9F3F7944-CAA6-FE71-6603-3C9112548D2F}"/>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桜皮配合十味敗毒湯の生薬と薬効</a:t>
            </a:r>
          </a:p>
        </p:txBody>
      </p:sp>
    </p:spTree>
    <p:extLst>
      <p:ext uri="{BB962C8B-B14F-4D97-AF65-F5344CB8AC3E}">
        <p14:creationId xmlns:p14="http://schemas.microsoft.com/office/powerpoint/2010/main" val="38127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75D34B89-7B9B-3CF4-2050-A7AAC6CFABD1}"/>
              </a:ext>
            </a:extLst>
          </p:cNvPr>
          <p:cNvSpPr>
            <a:spLocks noGrp="1"/>
          </p:cNvSpPr>
          <p:nvPr>
            <p:ph idx="1"/>
          </p:nvPr>
        </p:nvSpPr>
        <p:spPr>
          <a:xfrm>
            <a:off x="292847" y="1155999"/>
            <a:ext cx="8157882" cy="4892189"/>
          </a:xfrm>
        </p:spPr>
        <p:txBody>
          <a:bodyPr>
            <a:normAutofit lnSpcReduction="10000"/>
          </a:bodyPr>
          <a:lstStyle/>
          <a:p>
            <a:pPr>
              <a:lnSpc>
                <a:spcPct val="110000"/>
              </a:lnSpc>
            </a:pPr>
            <a:r>
              <a:rPr lang="ja-JP" altLang="en-US" sz="2400" dirty="0"/>
              <a:t>　</a:t>
            </a:r>
            <a:r>
              <a:rPr lang="zh-TW" altLang="en-US" sz="2400" dirty="0"/>
              <a:t>桜皮配合十味敗毒湯</a:t>
            </a:r>
            <a:r>
              <a:rPr lang="ja-JP" altLang="en-US" sz="2400" dirty="0"/>
              <a:t>は、</a:t>
            </a:r>
            <a:r>
              <a:rPr lang="ja-JP" altLang="en-US" sz="2400" dirty="0">
                <a:solidFill>
                  <a:srgbClr val="FF0000"/>
                </a:solidFill>
              </a:rPr>
              <a:t>華岡青洲</a:t>
            </a:r>
            <a:r>
              <a:rPr lang="ja-JP" altLang="en-US" sz="2400" dirty="0"/>
              <a:t>が初めて処方に</a:t>
            </a:r>
            <a:r>
              <a:rPr lang="ja-JP" altLang="en-US" sz="2400" dirty="0">
                <a:highlight>
                  <a:srgbClr val="FFFF00"/>
                </a:highlight>
              </a:rPr>
              <a:t>桜皮</a:t>
            </a:r>
            <a:r>
              <a:rPr lang="en-US" altLang="ja-JP" sz="2400" dirty="0"/>
              <a:t>(</a:t>
            </a:r>
            <a:r>
              <a:rPr lang="ja-JP" altLang="en-US" sz="2400" dirty="0"/>
              <a:t>当時は、オウジョ（桜筎）</a:t>
            </a:r>
            <a:r>
              <a:rPr lang="en-US" altLang="ja-JP" sz="2400" dirty="0"/>
              <a:t>)</a:t>
            </a:r>
            <a:r>
              <a:rPr lang="ja-JP" altLang="en-US" sz="2400" dirty="0"/>
              <a:t>が使用されていた。</a:t>
            </a:r>
            <a:endParaRPr lang="en-US" altLang="ja-JP" sz="2400" dirty="0"/>
          </a:p>
          <a:p>
            <a:pPr>
              <a:lnSpc>
                <a:spcPct val="110000"/>
              </a:lnSpc>
            </a:pPr>
            <a:r>
              <a:rPr lang="ja-JP" altLang="en-US" sz="2400" dirty="0"/>
              <a:t>一方、</a:t>
            </a:r>
            <a:r>
              <a:rPr lang="ja-JP" altLang="en-US" sz="2400" dirty="0">
                <a:solidFill>
                  <a:srgbClr val="00B050"/>
                </a:solidFill>
              </a:rPr>
              <a:t>浅田 宗伯</a:t>
            </a:r>
            <a:r>
              <a:rPr lang="ja-JP" altLang="en-US" sz="2400" dirty="0"/>
              <a:t>は勿誤薬室方函の中で青洲の開発した</a:t>
            </a:r>
            <a:r>
              <a:rPr lang="zh-TW" altLang="en-US" sz="2400" dirty="0"/>
              <a:t>桜皮配合十味敗毒湯</a:t>
            </a:r>
            <a:r>
              <a:rPr lang="ja-JP" altLang="en-US" sz="2400" dirty="0"/>
              <a:t>の「桜皮」を「樸樕</a:t>
            </a:r>
            <a:r>
              <a:rPr lang="en-US" altLang="ja-JP" sz="2400" dirty="0"/>
              <a:t>(</a:t>
            </a:r>
            <a:r>
              <a:rPr lang="ja-JP" altLang="en-US" sz="2400" dirty="0"/>
              <a:t>ボクソク</a:t>
            </a:r>
            <a:r>
              <a:rPr lang="en-US" altLang="ja-JP" sz="2400" dirty="0"/>
              <a:t>)</a:t>
            </a:r>
            <a:r>
              <a:rPr lang="ja-JP" altLang="en-US" sz="2400" dirty="0"/>
              <a:t>」に入れ替えた。</a:t>
            </a:r>
            <a:endParaRPr lang="en-US" altLang="ja-JP" sz="2400" dirty="0"/>
          </a:p>
          <a:p>
            <a:pPr>
              <a:lnSpc>
                <a:spcPct val="110000"/>
              </a:lnSpc>
            </a:pPr>
            <a:r>
              <a:rPr lang="ja-JP" altLang="en-US" sz="2400" dirty="0">
                <a:solidFill>
                  <a:srgbClr val="333333"/>
                </a:solidFill>
                <a:highlight>
                  <a:srgbClr val="00FF00"/>
                </a:highlight>
                <a:latin typeface="游ゴシック体"/>
              </a:rPr>
              <a:t>樸樕</a:t>
            </a:r>
            <a:r>
              <a:rPr lang="ja-JP" altLang="en-US" sz="2400" dirty="0">
                <a:solidFill>
                  <a:srgbClr val="333333"/>
                </a:solidFill>
                <a:latin typeface="游ゴシック体"/>
              </a:rPr>
              <a:t>：多量のタンニンを含み、</a:t>
            </a:r>
            <a:r>
              <a:rPr lang="ja-JP" altLang="en-US" sz="2400" dirty="0">
                <a:solidFill>
                  <a:srgbClr val="00B050"/>
                </a:solidFill>
                <a:latin typeface="游ゴシック体"/>
              </a:rPr>
              <a:t>収斂・解毒</a:t>
            </a:r>
            <a:r>
              <a:rPr lang="ja-JP" altLang="en-US" sz="2400" dirty="0">
                <a:solidFill>
                  <a:srgbClr val="333333"/>
                </a:solidFill>
                <a:latin typeface="游ゴシック体"/>
              </a:rPr>
              <a:t>の効能があります。</a:t>
            </a:r>
            <a:r>
              <a:rPr lang="ja-JP" altLang="en-US" sz="2400" dirty="0">
                <a:solidFill>
                  <a:srgbClr val="333333"/>
                </a:solidFill>
                <a:highlight>
                  <a:srgbClr val="00FF00"/>
                </a:highlight>
                <a:latin typeface="游ゴシック体"/>
              </a:rPr>
              <a:t>「治打撲一方」</a:t>
            </a:r>
            <a:r>
              <a:rPr lang="ja-JP" altLang="en-US" sz="2400" dirty="0">
                <a:solidFill>
                  <a:srgbClr val="333333"/>
                </a:solidFill>
                <a:latin typeface="游ゴシック体"/>
              </a:rPr>
              <a:t>の主薬は萍蓬（川骨）と</a:t>
            </a:r>
            <a:r>
              <a:rPr lang="ja-JP" altLang="en-US" sz="2400" dirty="0">
                <a:solidFill>
                  <a:srgbClr val="333333"/>
                </a:solidFill>
                <a:highlight>
                  <a:srgbClr val="00FF00"/>
                </a:highlight>
                <a:latin typeface="游ゴシック体"/>
              </a:rPr>
              <a:t>樸漱</a:t>
            </a:r>
            <a:r>
              <a:rPr lang="ja-JP" altLang="en-US" sz="2400" dirty="0">
                <a:solidFill>
                  <a:srgbClr val="333333"/>
                </a:solidFill>
                <a:latin typeface="游ゴシック体"/>
              </a:rPr>
              <a:t>で、創傷の収斂・骨痛解消の効能がある。</a:t>
            </a:r>
            <a:endParaRPr lang="en-US" altLang="ja-JP" sz="2400" dirty="0">
              <a:solidFill>
                <a:srgbClr val="333333"/>
              </a:solidFill>
              <a:latin typeface="游ゴシック体"/>
            </a:endParaRPr>
          </a:p>
          <a:p>
            <a:pPr>
              <a:lnSpc>
                <a:spcPct val="110000"/>
              </a:lnSpc>
            </a:pPr>
            <a:r>
              <a:rPr lang="ja-JP" altLang="en-US" sz="2400" dirty="0">
                <a:highlight>
                  <a:srgbClr val="FFFF00"/>
                </a:highlight>
              </a:rPr>
              <a:t>桜皮</a:t>
            </a:r>
            <a:r>
              <a:rPr lang="ja-JP" altLang="en-US" sz="2400" dirty="0"/>
              <a:t>：</a:t>
            </a:r>
            <a:r>
              <a:rPr lang="ja-JP" altLang="en-US" sz="2400" dirty="0">
                <a:solidFill>
                  <a:srgbClr val="FF0000"/>
                </a:solidFill>
              </a:rPr>
              <a:t>線維芽細胞でのエストロゲン分泌促進→エストロゲン様作用</a:t>
            </a:r>
            <a:endParaRPr lang="en-US" altLang="ja-JP" sz="2400" dirty="0">
              <a:solidFill>
                <a:srgbClr val="FF0000"/>
              </a:solidFill>
            </a:endParaRPr>
          </a:p>
          <a:p>
            <a:pPr>
              <a:lnSpc>
                <a:spcPct val="110000"/>
              </a:lnSpc>
            </a:pPr>
            <a:r>
              <a:rPr lang="ja-JP" altLang="en-US" sz="2400" dirty="0"/>
              <a:t>→ </a:t>
            </a:r>
            <a:r>
              <a:rPr lang="ja-JP" altLang="en-US" sz="2400" dirty="0">
                <a:solidFill>
                  <a:schemeClr val="accent2">
                    <a:lumMod val="75000"/>
                  </a:schemeClr>
                </a:solidFill>
              </a:rPr>
              <a:t>尋常性座瘡、アトピー性皮膚炎</a:t>
            </a:r>
            <a:r>
              <a:rPr lang="ja-JP" altLang="en-US" sz="2400" dirty="0"/>
              <a:t>の改善に有用</a:t>
            </a:r>
          </a:p>
          <a:p>
            <a:pPr>
              <a:lnSpc>
                <a:spcPct val="110000"/>
              </a:lnSpc>
            </a:pPr>
            <a:endParaRPr lang="ja-JP" altLang="en-US" sz="2400" dirty="0"/>
          </a:p>
        </p:txBody>
      </p:sp>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pic>
        <p:nvPicPr>
          <p:cNvPr id="4" name="図 3">
            <a:extLst>
              <a:ext uri="{FF2B5EF4-FFF2-40B4-BE49-F238E27FC236}">
                <a16:creationId xmlns:a16="http://schemas.microsoft.com/office/drawing/2014/main" id="{B0393A6A-2E16-0FA0-CF4C-78EEB324D620}"/>
              </a:ext>
            </a:extLst>
          </p:cNvPr>
          <p:cNvPicPr>
            <a:picLocks noChangeAspect="1"/>
          </p:cNvPicPr>
          <p:nvPr/>
        </p:nvPicPr>
        <p:blipFill>
          <a:blip r:embed="rId3"/>
          <a:stretch>
            <a:fillRect/>
          </a:stretch>
        </p:blipFill>
        <p:spPr>
          <a:xfrm>
            <a:off x="8656356" y="1155999"/>
            <a:ext cx="3177055" cy="4143348"/>
          </a:xfrm>
          <a:prstGeom prst="rect">
            <a:avLst/>
          </a:prstGeom>
        </p:spPr>
      </p:pic>
      <p:sp>
        <p:nvSpPr>
          <p:cNvPr id="3" name="タイトル 1">
            <a:extLst>
              <a:ext uri="{FF2B5EF4-FFF2-40B4-BE49-F238E27FC236}">
                <a16:creationId xmlns:a16="http://schemas.microsoft.com/office/drawing/2014/main" id="{D638F414-1523-A691-D3F7-F1D1DAAB18F4}"/>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桜皮配合十味敗毒湯の製品の違い</a:t>
            </a:r>
          </a:p>
        </p:txBody>
      </p:sp>
    </p:spTree>
    <p:extLst>
      <p:ext uri="{BB962C8B-B14F-4D97-AF65-F5344CB8AC3E}">
        <p14:creationId xmlns:p14="http://schemas.microsoft.com/office/powerpoint/2010/main" val="301720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75D34B89-7B9B-3CF4-2050-A7AAC6CFABD1}"/>
              </a:ext>
            </a:extLst>
          </p:cNvPr>
          <p:cNvSpPr>
            <a:spLocks noGrp="1"/>
          </p:cNvSpPr>
          <p:nvPr>
            <p:ph idx="1"/>
          </p:nvPr>
        </p:nvSpPr>
        <p:spPr>
          <a:xfrm>
            <a:off x="530303" y="5450708"/>
            <a:ext cx="11231391" cy="1043807"/>
          </a:xfrm>
        </p:spPr>
        <p:txBody>
          <a:bodyPr>
            <a:normAutofit fontScale="77500" lnSpcReduction="20000"/>
          </a:bodyPr>
          <a:lstStyle/>
          <a:p>
            <a:pPr>
              <a:lnSpc>
                <a:spcPct val="110000"/>
              </a:lnSpc>
            </a:pPr>
            <a:r>
              <a:rPr lang="ja-JP" altLang="en-US" sz="2400" dirty="0"/>
              <a:t>　</a:t>
            </a:r>
            <a:r>
              <a:rPr lang="ja-JP" altLang="en-US" sz="2400" dirty="0">
                <a:solidFill>
                  <a:srgbClr val="FF0000"/>
                </a:solidFill>
              </a:rPr>
              <a:t>エストロゲン受容体</a:t>
            </a:r>
            <a:r>
              <a:rPr lang="en-US" altLang="ja-JP" sz="2400" dirty="0">
                <a:solidFill>
                  <a:srgbClr val="FF0000"/>
                </a:solidFill>
              </a:rPr>
              <a:t>β</a:t>
            </a:r>
            <a:r>
              <a:rPr lang="ja-JP" altLang="en-US" sz="2400" dirty="0">
                <a:solidFill>
                  <a:srgbClr val="FF0000"/>
                </a:solidFill>
              </a:rPr>
              <a:t>に対する結合能</a:t>
            </a:r>
            <a:r>
              <a:rPr lang="ja-JP" altLang="en-US" sz="2400" dirty="0"/>
              <a:t>：桜皮と樸樕の抽出エキスの比較では、明らかな差がついている。</a:t>
            </a:r>
            <a:endParaRPr lang="en-US" altLang="ja-JP" sz="2400" dirty="0"/>
          </a:p>
          <a:p>
            <a:pPr>
              <a:lnSpc>
                <a:spcPct val="110000"/>
              </a:lnSpc>
            </a:pPr>
            <a:r>
              <a:rPr lang="ja-JP" altLang="en-US" sz="2400" dirty="0"/>
              <a:t>胎児皮膚由来の正常線維芽細胞からの</a:t>
            </a:r>
            <a:r>
              <a:rPr lang="ja-JP" altLang="en-US" sz="2400" dirty="0">
                <a:solidFill>
                  <a:srgbClr val="FF0000"/>
                </a:solidFill>
              </a:rPr>
              <a:t>エストロゲン分泌促進作用</a:t>
            </a:r>
            <a:r>
              <a:rPr lang="ja-JP" altLang="en-US" sz="2400" dirty="0"/>
              <a:t>を比較でも、明らかな桜皮のほうが有意に促進している。</a:t>
            </a:r>
            <a:endParaRPr lang="en-US" altLang="ja-JP" sz="2400" dirty="0"/>
          </a:p>
        </p:txBody>
      </p:sp>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3" name="タイトル 1">
            <a:extLst>
              <a:ext uri="{FF2B5EF4-FFF2-40B4-BE49-F238E27FC236}">
                <a16:creationId xmlns:a16="http://schemas.microsoft.com/office/drawing/2014/main" id="{D638F414-1523-A691-D3F7-F1D1DAAB18F4}"/>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桜皮と樸樕の違い</a:t>
            </a:r>
          </a:p>
        </p:txBody>
      </p:sp>
      <p:pic>
        <p:nvPicPr>
          <p:cNvPr id="2" name="コンテンツ プレースホルダー 9">
            <a:extLst>
              <a:ext uri="{FF2B5EF4-FFF2-40B4-BE49-F238E27FC236}">
                <a16:creationId xmlns:a16="http://schemas.microsoft.com/office/drawing/2014/main" id="{CBEB17E1-A869-7D0F-9840-3AC130E1E0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303" y="1949271"/>
            <a:ext cx="5033791" cy="3128788"/>
          </a:xfrm>
          <a:prstGeom prst="rect">
            <a:avLst/>
          </a:prstGeom>
        </p:spPr>
      </p:pic>
      <p:sp>
        <p:nvSpPr>
          <p:cNvPr id="5" name="タイトル 1">
            <a:extLst>
              <a:ext uri="{FF2B5EF4-FFF2-40B4-BE49-F238E27FC236}">
                <a16:creationId xmlns:a16="http://schemas.microsoft.com/office/drawing/2014/main" id="{AE399774-E46A-86DE-9D5C-DF9D2EBA37FA}"/>
              </a:ext>
            </a:extLst>
          </p:cNvPr>
          <p:cNvSpPr>
            <a:spLocks noGrp="1"/>
          </p:cNvSpPr>
          <p:nvPr>
            <p:ph type="title"/>
          </p:nvPr>
        </p:nvSpPr>
        <p:spPr>
          <a:xfrm>
            <a:off x="681319" y="973331"/>
            <a:ext cx="5553744" cy="945847"/>
          </a:xfrm>
        </p:spPr>
        <p:txBody>
          <a:bodyPr>
            <a:normAutofit/>
          </a:bodyPr>
          <a:lstStyle/>
          <a:p>
            <a:r>
              <a:rPr lang="ja-JP" altLang="en-US" sz="3200" dirty="0">
                <a:solidFill>
                  <a:srgbClr val="C00000"/>
                </a:solidFill>
              </a:rPr>
              <a:t>エストロゲン受容体</a:t>
            </a:r>
            <a:r>
              <a:rPr lang="en-US" altLang="ja-JP" sz="3200" dirty="0">
                <a:solidFill>
                  <a:srgbClr val="C00000"/>
                </a:solidFill>
              </a:rPr>
              <a:t>β</a:t>
            </a:r>
            <a:r>
              <a:rPr lang="ja-JP" altLang="en-US" sz="3200" dirty="0">
                <a:solidFill>
                  <a:srgbClr val="C00000"/>
                </a:solidFill>
              </a:rPr>
              <a:t>結合能</a:t>
            </a:r>
            <a:endParaRPr kumimoji="1" lang="ja-JP" altLang="en-US" sz="3200" dirty="0">
              <a:solidFill>
                <a:srgbClr val="C00000"/>
              </a:solidFill>
            </a:endParaRPr>
          </a:p>
        </p:txBody>
      </p:sp>
      <p:sp>
        <p:nvSpPr>
          <p:cNvPr id="8" name="タイトル 1">
            <a:extLst>
              <a:ext uri="{FF2B5EF4-FFF2-40B4-BE49-F238E27FC236}">
                <a16:creationId xmlns:a16="http://schemas.microsoft.com/office/drawing/2014/main" id="{A92147AF-F3C4-691F-1729-8CA39E43FF11}"/>
              </a:ext>
            </a:extLst>
          </p:cNvPr>
          <p:cNvSpPr txBox="1">
            <a:spLocks/>
          </p:cNvSpPr>
          <p:nvPr/>
        </p:nvSpPr>
        <p:spPr>
          <a:xfrm>
            <a:off x="6502401" y="1057735"/>
            <a:ext cx="5653740" cy="7770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胎児皮膚由来の正常線維芽細胞からの</a:t>
            </a:r>
            <a:endParaRPr lang="en-US" altLang="ja-JP" sz="2800" dirty="0"/>
          </a:p>
          <a:p>
            <a:r>
              <a:rPr lang="ja-JP" altLang="en-US" sz="2800" dirty="0">
                <a:solidFill>
                  <a:srgbClr val="C00000"/>
                </a:solidFill>
              </a:rPr>
              <a:t>エストロゲン分泌促進作用</a:t>
            </a:r>
          </a:p>
        </p:txBody>
      </p:sp>
      <p:pic>
        <p:nvPicPr>
          <p:cNvPr id="11" name="コンテンツ プレースホルダー 5">
            <a:extLst>
              <a:ext uri="{FF2B5EF4-FFF2-40B4-BE49-F238E27FC236}">
                <a16:creationId xmlns:a16="http://schemas.microsoft.com/office/drawing/2014/main" id="{B51F28F4-088F-AE5F-DC67-CE4F7767A8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81459" y="1857133"/>
            <a:ext cx="4855909" cy="3313063"/>
          </a:xfrm>
          <a:prstGeom prst="rect">
            <a:avLst/>
          </a:prstGeom>
        </p:spPr>
      </p:pic>
      <p:sp>
        <p:nvSpPr>
          <p:cNvPr id="14" name="テキスト ボックス 13">
            <a:extLst>
              <a:ext uri="{FF2B5EF4-FFF2-40B4-BE49-F238E27FC236}">
                <a16:creationId xmlns:a16="http://schemas.microsoft.com/office/drawing/2014/main" id="{4CF922A8-E76A-E551-0BB8-B5AB14CE0536}"/>
              </a:ext>
            </a:extLst>
          </p:cNvPr>
          <p:cNvSpPr txBox="1"/>
          <p:nvPr/>
        </p:nvSpPr>
        <p:spPr>
          <a:xfrm>
            <a:off x="9952317" y="2621038"/>
            <a:ext cx="2150036" cy="370190"/>
          </a:xfrm>
          <a:prstGeom prst="rect">
            <a:avLst/>
          </a:prstGeom>
          <a:noFill/>
        </p:spPr>
        <p:txBody>
          <a:bodyPr wrap="square">
            <a:spAutoFit/>
          </a:bodyPr>
          <a:lstStyle/>
          <a:p>
            <a:r>
              <a:rPr lang="ja-JP" altLang="en-US" sz="1800" dirty="0"/>
              <a:t>（添加量</a:t>
            </a:r>
            <a:r>
              <a:rPr lang="en-US" altLang="ja-JP" sz="1800" dirty="0"/>
              <a:t>100μg/mL</a:t>
            </a:r>
            <a:r>
              <a:rPr lang="ja-JP" altLang="en-US" sz="1800" dirty="0"/>
              <a:t>）</a:t>
            </a:r>
            <a:endParaRPr lang="ja-JP" altLang="en-US" dirty="0"/>
          </a:p>
        </p:txBody>
      </p:sp>
    </p:spTree>
    <p:extLst>
      <p:ext uri="{BB962C8B-B14F-4D97-AF65-F5344CB8AC3E}">
        <p14:creationId xmlns:p14="http://schemas.microsoft.com/office/powerpoint/2010/main" val="203081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DAB6A-A70A-71BD-C79C-0A95864AB3E7}"/>
              </a:ext>
            </a:extLst>
          </p:cNvPr>
          <p:cNvSpPr>
            <a:spLocks noGrp="1"/>
          </p:cNvSpPr>
          <p:nvPr>
            <p:ph type="title"/>
          </p:nvPr>
        </p:nvSpPr>
        <p:spPr>
          <a:xfrm>
            <a:off x="207308" y="136525"/>
            <a:ext cx="10515600" cy="1325562"/>
          </a:xfrm>
        </p:spPr>
        <p:txBody>
          <a:bodyPr>
            <a:normAutofit/>
          </a:bodyPr>
          <a:lstStyle/>
          <a:p>
            <a:r>
              <a:rPr kumimoji="1" lang="ja-JP" altLang="en-US" dirty="0"/>
              <a:t>当院の</a:t>
            </a:r>
            <a:r>
              <a:rPr lang="ja-JP" altLang="en-US" dirty="0"/>
              <a:t>桜皮配合十味敗毒湯</a:t>
            </a:r>
            <a:r>
              <a:rPr kumimoji="1" lang="ja-JP" altLang="en-US" dirty="0"/>
              <a:t>の使用率</a:t>
            </a:r>
          </a:p>
        </p:txBody>
      </p:sp>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908" y="5542129"/>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pic>
        <p:nvPicPr>
          <p:cNvPr id="6" name="図 5">
            <a:extLst>
              <a:ext uri="{FF2B5EF4-FFF2-40B4-BE49-F238E27FC236}">
                <a16:creationId xmlns:a16="http://schemas.microsoft.com/office/drawing/2014/main" id="{2D59D760-EB83-6731-FB26-CC037C11AE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908" y="1690688"/>
            <a:ext cx="11608945" cy="3840848"/>
          </a:xfrm>
          <a:prstGeom prst="rect">
            <a:avLst/>
          </a:prstGeom>
        </p:spPr>
      </p:pic>
      <p:sp>
        <p:nvSpPr>
          <p:cNvPr id="3" name="コンテンツ プレースホルダー 8">
            <a:extLst>
              <a:ext uri="{FF2B5EF4-FFF2-40B4-BE49-F238E27FC236}">
                <a16:creationId xmlns:a16="http://schemas.microsoft.com/office/drawing/2014/main" id="{F1D16BA8-EB7C-55DA-E984-A2D63E95B05E}"/>
              </a:ext>
            </a:extLst>
          </p:cNvPr>
          <p:cNvSpPr txBox="1">
            <a:spLocks/>
          </p:cNvSpPr>
          <p:nvPr/>
        </p:nvSpPr>
        <p:spPr>
          <a:xfrm>
            <a:off x="1301267" y="5760137"/>
            <a:ext cx="10514215" cy="600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a:lnSpc>
                <a:spcPct val="110000"/>
              </a:lnSpc>
            </a:pPr>
            <a:r>
              <a:rPr lang="ja-JP" altLang="en-US" sz="2000" dirty="0"/>
              <a:t>当院では、そういう相違を意識して、クラシエとツムラの十味敗毒湯を使い分けしております。</a:t>
            </a:r>
            <a:endParaRPr lang="en-US" altLang="ja-JP" sz="2000" dirty="0"/>
          </a:p>
        </p:txBody>
      </p:sp>
    </p:spTree>
    <p:extLst>
      <p:ext uri="{BB962C8B-B14F-4D97-AF65-F5344CB8AC3E}">
        <p14:creationId xmlns:p14="http://schemas.microsoft.com/office/powerpoint/2010/main" val="256515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3" name="タイトル 1">
            <a:extLst>
              <a:ext uri="{FF2B5EF4-FFF2-40B4-BE49-F238E27FC236}">
                <a16:creationId xmlns:a16="http://schemas.microsoft.com/office/drawing/2014/main" id="{D638F414-1523-A691-D3F7-F1D1DAAB18F4}"/>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当院の治療症例の紹介</a:t>
            </a:r>
          </a:p>
        </p:txBody>
      </p:sp>
      <p:sp>
        <p:nvSpPr>
          <p:cNvPr id="12" name="コンテンツ プレースホルダー 8">
            <a:extLst>
              <a:ext uri="{FF2B5EF4-FFF2-40B4-BE49-F238E27FC236}">
                <a16:creationId xmlns:a16="http://schemas.microsoft.com/office/drawing/2014/main" id="{B8DDB20F-7518-CB0F-A005-A5B02769758D}"/>
              </a:ext>
            </a:extLst>
          </p:cNvPr>
          <p:cNvSpPr txBox="1">
            <a:spLocks/>
          </p:cNvSpPr>
          <p:nvPr/>
        </p:nvSpPr>
        <p:spPr>
          <a:xfrm>
            <a:off x="292846" y="1155999"/>
            <a:ext cx="11540565" cy="5200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10000"/>
              </a:lnSpc>
              <a:buNone/>
            </a:pPr>
            <a:r>
              <a:rPr lang="en-US" altLang="ja-JP" sz="2400" dirty="0"/>
              <a:t>【</a:t>
            </a:r>
            <a:r>
              <a:rPr lang="ja-JP" altLang="en-US" sz="2400" dirty="0"/>
              <a:t>方法</a:t>
            </a:r>
            <a:r>
              <a:rPr lang="en-US" altLang="ja-JP" sz="2400" dirty="0"/>
              <a:t>】</a:t>
            </a:r>
          </a:p>
          <a:p>
            <a:pPr>
              <a:lnSpc>
                <a:spcPct val="110000"/>
              </a:lnSpc>
            </a:pPr>
            <a:r>
              <a:rPr lang="ja-JP" altLang="en-US" sz="2400" dirty="0"/>
              <a:t>いずれの方も、</a:t>
            </a:r>
            <a:r>
              <a:rPr lang="ja-JP" altLang="en-US" sz="2400" dirty="0">
                <a:solidFill>
                  <a:srgbClr val="C00000"/>
                </a:solidFill>
              </a:rPr>
              <a:t>他院治療で効果不十分や新規の方</a:t>
            </a:r>
            <a:r>
              <a:rPr lang="ja-JP" altLang="en-US" sz="2400" dirty="0"/>
              <a:t>について、当院の漢方内科で、治療・フォローされた方</a:t>
            </a:r>
            <a:endParaRPr lang="en-US" altLang="ja-JP" sz="2400" dirty="0"/>
          </a:p>
          <a:p>
            <a:pPr>
              <a:lnSpc>
                <a:spcPct val="110000"/>
              </a:lnSpc>
            </a:pPr>
            <a:r>
              <a:rPr lang="ja-JP" altLang="en-US" sz="2400" dirty="0"/>
              <a:t>クラシエ桜皮配合十味敗毒湯を含めた漢方治療症例の数例の</a:t>
            </a:r>
            <a:r>
              <a:rPr lang="ja-JP" altLang="en-US" sz="2400" dirty="0">
                <a:solidFill>
                  <a:srgbClr val="C00000"/>
                </a:solidFill>
              </a:rPr>
              <a:t>経過を写真にて評価</a:t>
            </a:r>
            <a:r>
              <a:rPr lang="ja-JP" altLang="en-US" sz="2400" dirty="0"/>
              <a:t>しております。</a:t>
            </a:r>
            <a:endParaRPr lang="en-US" altLang="ja-JP" sz="2400" dirty="0"/>
          </a:p>
          <a:p>
            <a:pPr>
              <a:lnSpc>
                <a:spcPct val="110000"/>
              </a:lnSpc>
            </a:pPr>
            <a:endParaRPr lang="en-US" altLang="ja-JP" sz="2400" dirty="0"/>
          </a:p>
          <a:p>
            <a:pPr>
              <a:lnSpc>
                <a:spcPct val="110000"/>
              </a:lnSpc>
            </a:pPr>
            <a:endParaRPr lang="ja-JP" altLang="en-US" sz="2400" dirty="0"/>
          </a:p>
        </p:txBody>
      </p:sp>
    </p:spTree>
    <p:extLst>
      <p:ext uri="{BB962C8B-B14F-4D97-AF65-F5344CB8AC3E}">
        <p14:creationId xmlns:p14="http://schemas.microsoft.com/office/powerpoint/2010/main" val="79960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741" y="5616453"/>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pic>
        <p:nvPicPr>
          <p:cNvPr id="5" name="図 4">
            <a:extLst>
              <a:ext uri="{FF2B5EF4-FFF2-40B4-BE49-F238E27FC236}">
                <a16:creationId xmlns:a16="http://schemas.microsoft.com/office/drawing/2014/main" id="{E75762BB-63DE-D816-90B3-97FBF2428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812" y="1512060"/>
            <a:ext cx="2955030" cy="4120776"/>
          </a:xfrm>
          <a:prstGeom prst="rect">
            <a:avLst/>
          </a:prstGeom>
        </p:spPr>
      </p:pic>
      <p:pic>
        <p:nvPicPr>
          <p:cNvPr id="9" name="図 8">
            <a:extLst>
              <a:ext uri="{FF2B5EF4-FFF2-40B4-BE49-F238E27FC236}">
                <a16:creationId xmlns:a16="http://schemas.microsoft.com/office/drawing/2014/main" id="{D949DF55-D9FF-22EB-3599-27D8CC9EEF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7771" y="1519275"/>
            <a:ext cx="2751005" cy="4128311"/>
          </a:xfrm>
          <a:prstGeom prst="rect">
            <a:avLst/>
          </a:prstGeom>
        </p:spPr>
      </p:pic>
      <p:sp>
        <p:nvSpPr>
          <p:cNvPr id="13" name="テキスト ボックス 12">
            <a:extLst>
              <a:ext uri="{FF2B5EF4-FFF2-40B4-BE49-F238E27FC236}">
                <a16:creationId xmlns:a16="http://schemas.microsoft.com/office/drawing/2014/main" id="{F240C16F-0BAC-C56A-D9B2-C28ADE9E83B5}"/>
              </a:ext>
            </a:extLst>
          </p:cNvPr>
          <p:cNvSpPr txBox="1"/>
          <p:nvPr/>
        </p:nvSpPr>
        <p:spPr>
          <a:xfrm>
            <a:off x="9780066" y="1519275"/>
            <a:ext cx="2271122" cy="4801314"/>
          </a:xfrm>
          <a:prstGeom prst="rect">
            <a:avLst/>
          </a:prstGeom>
          <a:noFill/>
        </p:spPr>
        <p:txBody>
          <a:bodyPr wrap="square">
            <a:spAutoFit/>
          </a:bodyPr>
          <a:lstStyle/>
          <a:p>
            <a:r>
              <a:rPr lang="ja-JP" altLang="en-US" b="0" i="0" dirty="0">
                <a:solidFill>
                  <a:srgbClr val="000000"/>
                </a:solidFill>
                <a:effectLst/>
                <a:latin typeface="-apple-system"/>
              </a:rPr>
              <a:t>若い男性の顔のざ瘡の治療</a:t>
            </a:r>
            <a:endParaRPr lang="en-US" altLang="ja-JP" dirty="0">
              <a:solidFill>
                <a:srgbClr val="000000"/>
              </a:solidFill>
              <a:latin typeface="-apple-system"/>
            </a:endParaRPr>
          </a:p>
          <a:p>
            <a:br>
              <a:rPr lang="ja-JP" altLang="en-US" dirty="0"/>
            </a:br>
            <a:r>
              <a:rPr lang="ja-JP" altLang="en-US" b="0" i="0" dirty="0">
                <a:solidFill>
                  <a:srgbClr val="000000"/>
                </a:solidFill>
                <a:effectLst/>
                <a:latin typeface="-apple-system"/>
              </a:rPr>
              <a:t>漢方</a:t>
            </a:r>
            <a:r>
              <a:rPr lang="en-US" altLang="ja-JP" b="0" i="0" dirty="0">
                <a:solidFill>
                  <a:srgbClr val="000000"/>
                </a:solidFill>
                <a:effectLst/>
                <a:latin typeface="-apple-system"/>
              </a:rPr>
              <a:t>2</a:t>
            </a:r>
            <a:r>
              <a:rPr lang="ja-JP" altLang="en-US" b="0" i="0" dirty="0">
                <a:solidFill>
                  <a:srgbClr val="000000"/>
                </a:solidFill>
                <a:effectLst/>
                <a:latin typeface="-apple-system"/>
              </a:rPr>
              <a:t>種類➕抗菌剤軟膏で、</a:t>
            </a:r>
            <a:r>
              <a:rPr lang="en-US" altLang="ja-JP" b="0" i="0" dirty="0">
                <a:solidFill>
                  <a:srgbClr val="000000"/>
                </a:solidFill>
                <a:effectLst/>
                <a:latin typeface="-apple-system"/>
              </a:rPr>
              <a:t>4</a:t>
            </a:r>
            <a:r>
              <a:rPr lang="ja-JP" altLang="en-US" b="0" i="0" dirty="0">
                <a:solidFill>
                  <a:srgbClr val="000000"/>
                </a:solidFill>
                <a:effectLst/>
                <a:latin typeface="-apple-system"/>
              </a:rPr>
              <a:t>週間治療後、とても効果的</a:t>
            </a:r>
            <a:endParaRPr lang="en-US" altLang="ja-JP" dirty="0">
              <a:solidFill>
                <a:srgbClr val="000000"/>
              </a:solidFill>
              <a:latin typeface="-apple-system"/>
            </a:endParaRPr>
          </a:p>
          <a:p>
            <a:r>
              <a:rPr lang="ja-JP" altLang="en-US" dirty="0">
                <a:solidFill>
                  <a:srgbClr val="000000"/>
                </a:solidFill>
                <a:latin typeface="-apple-system"/>
              </a:rPr>
              <a:t>その後、</a:t>
            </a:r>
            <a:endParaRPr lang="en-US" altLang="ja-JP" dirty="0">
              <a:solidFill>
                <a:srgbClr val="000000"/>
              </a:solidFill>
              <a:latin typeface="-apple-system"/>
            </a:endParaRPr>
          </a:p>
          <a:p>
            <a:r>
              <a:rPr lang="ja-JP" altLang="en-US" dirty="0">
                <a:highlight>
                  <a:srgbClr val="FFFF00"/>
                </a:highlight>
              </a:rPr>
              <a:t>桜皮配合十味敗毒湯</a:t>
            </a:r>
            <a:endParaRPr lang="en-US" altLang="ja-JP" dirty="0">
              <a:highlight>
                <a:srgbClr val="FFFF00"/>
              </a:highlight>
            </a:endParaRPr>
          </a:p>
          <a:p>
            <a:r>
              <a:rPr lang="ja-JP" altLang="en-US" dirty="0">
                <a:solidFill>
                  <a:srgbClr val="000000"/>
                </a:solidFill>
                <a:latin typeface="-apple-system"/>
              </a:rPr>
              <a:t>ヨクイニンエキス</a:t>
            </a:r>
            <a:endParaRPr lang="en-US" altLang="ja-JP" dirty="0"/>
          </a:p>
          <a:p>
            <a:r>
              <a:rPr lang="ja-JP" altLang="en-US" dirty="0"/>
              <a:t>トラネキサム酸</a:t>
            </a:r>
            <a:endParaRPr lang="en-US" altLang="ja-JP" dirty="0"/>
          </a:p>
          <a:p>
            <a:r>
              <a:rPr lang="ja-JP" altLang="en-US" dirty="0"/>
              <a:t>ユベラ、シナール</a:t>
            </a:r>
            <a:endParaRPr lang="en-US" altLang="ja-JP" dirty="0"/>
          </a:p>
          <a:p>
            <a:br>
              <a:rPr lang="ja-JP" altLang="en-US" dirty="0"/>
            </a:br>
            <a:r>
              <a:rPr lang="ja-JP" altLang="en-US" b="0" i="0" dirty="0">
                <a:solidFill>
                  <a:srgbClr val="000000"/>
                </a:solidFill>
                <a:effectLst/>
                <a:latin typeface="-apple-system"/>
              </a:rPr>
              <a:t>皮膚のトラブルは、軟膏など外面から治療のみならず、内面からの内服治療も重要です。</a:t>
            </a:r>
            <a:endParaRPr lang="ja-JP" altLang="en-US" dirty="0"/>
          </a:p>
        </p:txBody>
      </p:sp>
      <p:pic>
        <p:nvPicPr>
          <p:cNvPr id="15" name="図 14">
            <a:extLst>
              <a:ext uri="{FF2B5EF4-FFF2-40B4-BE49-F238E27FC236}">
                <a16:creationId xmlns:a16="http://schemas.microsoft.com/office/drawing/2014/main" id="{18FABAA0-4AB6-8349-607F-8906F3FA4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7366" y="1954307"/>
            <a:ext cx="3693280" cy="3693280"/>
          </a:xfrm>
          <a:prstGeom prst="rect">
            <a:avLst/>
          </a:prstGeom>
        </p:spPr>
      </p:pic>
      <p:sp>
        <p:nvSpPr>
          <p:cNvPr id="17" name="テキスト ボックス 16">
            <a:extLst>
              <a:ext uri="{FF2B5EF4-FFF2-40B4-BE49-F238E27FC236}">
                <a16:creationId xmlns:a16="http://schemas.microsoft.com/office/drawing/2014/main" id="{B843147A-FB78-F54D-0FF9-26BB48CAC721}"/>
              </a:ext>
            </a:extLst>
          </p:cNvPr>
          <p:cNvSpPr txBox="1"/>
          <p:nvPr/>
        </p:nvSpPr>
        <p:spPr>
          <a:xfrm>
            <a:off x="5957366" y="1487489"/>
            <a:ext cx="3693280" cy="369332"/>
          </a:xfrm>
          <a:prstGeom prst="rect">
            <a:avLst/>
          </a:prstGeom>
          <a:noFill/>
        </p:spPr>
        <p:txBody>
          <a:bodyPr wrap="square" rtlCol="0">
            <a:spAutoFit/>
          </a:bodyPr>
          <a:lstStyle/>
          <a:p>
            <a:r>
              <a:rPr kumimoji="1" lang="ja-JP" altLang="en-US" dirty="0">
                <a:highlight>
                  <a:srgbClr val="FFFF00"/>
                </a:highlight>
              </a:rPr>
              <a:t>治療後</a:t>
            </a:r>
            <a:r>
              <a:rPr kumimoji="1" lang="en-US" altLang="ja-JP" dirty="0">
                <a:highlight>
                  <a:srgbClr val="FFFF00"/>
                </a:highlight>
              </a:rPr>
              <a:t>6</a:t>
            </a:r>
            <a:r>
              <a:rPr kumimoji="1" lang="ja-JP" altLang="en-US" dirty="0">
                <a:highlight>
                  <a:srgbClr val="FFFF00"/>
                </a:highlight>
              </a:rPr>
              <a:t>ヶ月</a:t>
            </a:r>
          </a:p>
        </p:txBody>
      </p:sp>
      <p:sp>
        <p:nvSpPr>
          <p:cNvPr id="3" name="タイトル 1">
            <a:extLst>
              <a:ext uri="{FF2B5EF4-FFF2-40B4-BE49-F238E27FC236}">
                <a16:creationId xmlns:a16="http://schemas.microsoft.com/office/drawing/2014/main" id="{219B08BB-F6F9-1B27-554C-E02644754C62}"/>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桜皮配合十味敗毒湯使用例：尋常性座瘡</a:t>
            </a:r>
          </a:p>
        </p:txBody>
      </p:sp>
    </p:spTree>
    <p:extLst>
      <p:ext uri="{BB962C8B-B14F-4D97-AF65-F5344CB8AC3E}">
        <p14:creationId xmlns:p14="http://schemas.microsoft.com/office/powerpoint/2010/main" val="169702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0567325-D3BE-CF10-402C-BFB9A339C0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741" y="5616453"/>
            <a:ext cx="850994" cy="1105022"/>
          </a:xfrm>
        </p:spPr>
      </p:pic>
      <p:sp>
        <p:nvSpPr>
          <p:cNvPr id="10" name="フッター プレースホルダー 9">
            <a:extLst>
              <a:ext uri="{FF2B5EF4-FFF2-40B4-BE49-F238E27FC236}">
                <a16:creationId xmlns:a16="http://schemas.microsoft.com/office/drawing/2014/main" id="{BDFA22F4-0391-7086-3AC5-649A4DFFA5A5}"/>
              </a:ext>
            </a:extLst>
          </p:cNvPr>
          <p:cNvSpPr>
            <a:spLocks noGrp="1"/>
          </p:cNvSpPr>
          <p:nvPr>
            <p:ph type="ftr" sz="quarter" idx="11"/>
          </p:nvPr>
        </p:nvSpPr>
        <p:spPr/>
        <p:txBody>
          <a:bodyPr/>
          <a:lstStyle/>
          <a:p>
            <a:r>
              <a:rPr kumimoji="1" lang="ja-JP" altLang="en-US" sz="1400" dirty="0">
                <a:solidFill>
                  <a:schemeClr val="accent2">
                    <a:lumMod val="50000"/>
                  </a:schemeClr>
                </a:solidFill>
                <a:latin typeface="BIZ UD明朝 Medium" panose="02020500000000000000" pitchFamily="17" charset="-128"/>
                <a:ea typeface="BIZ UD明朝 Medium" panose="02020500000000000000" pitchFamily="17" charset="-128"/>
              </a:rPr>
              <a:t>美と健康をサポートする多田クリニック</a:t>
            </a:r>
          </a:p>
        </p:txBody>
      </p:sp>
      <p:pic>
        <p:nvPicPr>
          <p:cNvPr id="7" name="図 6">
            <a:extLst>
              <a:ext uri="{FF2B5EF4-FFF2-40B4-BE49-F238E27FC236}">
                <a16:creationId xmlns:a16="http://schemas.microsoft.com/office/drawing/2014/main" id="{B11A6B11-E555-013A-A85D-6138E1A004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964" y="230188"/>
            <a:ext cx="2377889" cy="344885"/>
          </a:xfrm>
          <a:prstGeom prst="rect">
            <a:avLst/>
          </a:prstGeom>
        </p:spPr>
      </p:pic>
      <p:sp>
        <p:nvSpPr>
          <p:cNvPr id="13" name="テキスト ボックス 12">
            <a:extLst>
              <a:ext uri="{FF2B5EF4-FFF2-40B4-BE49-F238E27FC236}">
                <a16:creationId xmlns:a16="http://schemas.microsoft.com/office/drawing/2014/main" id="{F240C16F-0BAC-C56A-D9B2-C28ADE9E83B5}"/>
              </a:ext>
            </a:extLst>
          </p:cNvPr>
          <p:cNvSpPr txBox="1"/>
          <p:nvPr/>
        </p:nvSpPr>
        <p:spPr>
          <a:xfrm>
            <a:off x="8890518" y="1400269"/>
            <a:ext cx="3108741" cy="4801314"/>
          </a:xfrm>
          <a:prstGeom prst="rect">
            <a:avLst/>
          </a:prstGeom>
          <a:noFill/>
        </p:spPr>
        <p:txBody>
          <a:bodyPr wrap="square">
            <a:spAutoFit/>
          </a:bodyPr>
          <a:lstStyle/>
          <a:p>
            <a:r>
              <a:rPr lang="ja-JP" altLang="en-US" b="0" i="0" dirty="0">
                <a:solidFill>
                  <a:srgbClr val="000000"/>
                </a:solidFill>
                <a:effectLst/>
                <a:latin typeface="-apple-system"/>
              </a:rPr>
              <a:t>慢性腎臓病で腎機能が低下していると、尿毒素物質が十分処理しきれない場合は、全身のそう痒症、湿疹など皮膚のトラブルが出現する場合があります。</a:t>
            </a:r>
            <a:endParaRPr lang="en-US" altLang="ja-JP" b="0" i="0" dirty="0">
              <a:solidFill>
                <a:srgbClr val="000000"/>
              </a:solidFill>
              <a:effectLst/>
              <a:latin typeface="-apple-system"/>
            </a:endParaRPr>
          </a:p>
          <a:p>
            <a:endParaRPr lang="en-US" altLang="ja-JP" dirty="0">
              <a:solidFill>
                <a:srgbClr val="000000"/>
              </a:solidFill>
              <a:latin typeface="-apple-system"/>
            </a:endParaRPr>
          </a:p>
          <a:p>
            <a:r>
              <a:rPr lang="ja-JP" altLang="en-US" dirty="0">
                <a:highlight>
                  <a:srgbClr val="FFFF00"/>
                </a:highlight>
              </a:rPr>
              <a:t>桜皮配合十味敗毒湯</a:t>
            </a:r>
            <a:r>
              <a:rPr lang="ja-JP" altLang="en-US" dirty="0">
                <a:solidFill>
                  <a:srgbClr val="000000"/>
                </a:solidFill>
                <a:latin typeface="-apple-system"/>
              </a:rPr>
              <a:t>、消風散、セレスタミン、アンテベート、リンデロン</a:t>
            </a:r>
            <a:r>
              <a:rPr lang="en-US" altLang="ja-JP" dirty="0">
                <a:solidFill>
                  <a:srgbClr val="000000"/>
                </a:solidFill>
                <a:latin typeface="-apple-system"/>
              </a:rPr>
              <a:t>VG</a:t>
            </a:r>
            <a:r>
              <a:rPr lang="ja-JP" altLang="en-US" dirty="0">
                <a:solidFill>
                  <a:srgbClr val="000000"/>
                </a:solidFill>
                <a:latin typeface="-apple-system"/>
              </a:rPr>
              <a:t>、ヒルドイドクリーム使用</a:t>
            </a:r>
            <a:endParaRPr lang="en-US" altLang="ja-JP" dirty="0">
              <a:solidFill>
                <a:srgbClr val="000000"/>
              </a:solidFill>
              <a:latin typeface="-apple-system"/>
            </a:endParaRPr>
          </a:p>
          <a:p>
            <a:endParaRPr lang="en-US" altLang="ja-JP" dirty="0">
              <a:solidFill>
                <a:srgbClr val="000000"/>
              </a:solidFill>
              <a:latin typeface="-apple-system"/>
            </a:endParaRPr>
          </a:p>
          <a:p>
            <a:r>
              <a:rPr lang="ja-JP" altLang="en-US" b="0" i="0" dirty="0">
                <a:solidFill>
                  <a:srgbClr val="000000"/>
                </a:solidFill>
                <a:effectLst/>
                <a:latin typeface="-apple-system"/>
              </a:rPr>
              <a:t>腎臓病に対する腎保護作用の薬剤を用いたり、漢方でデトックス、排毒、慢性炎症を改善することで、短期間で満足の行く治療を得られうことが多い。</a:t>
            </a:r>
            <a:endParaRPr lang="ja-JP" altLang="en-US" dirty="0"/>
          </a:p>
        </p:txBody>
      </p:sp>
      <p:pic>
        <p:nvPicPr>
          <p:cNvPr id="6" name="図 5">
            <a:extLst>
              <a:ext uri="{FF2B5EF4-FFF2-40B4-BE49-F238E27FC236}">
                <a16:creationId xmlns:a16="http://schemas.microsoft.com/office/drawing/2014/main" id="{B6C04BCA-AC20-00E6-7400-E9C1501BA6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6679" y="1507454"/>
            <a:ext cx="2653554" cy="4084802"/>
          </a:xfrm>
          <a:prstGeom prst="rect">
            <a:avLst/>
          </a:prstGeom>
        </p:spPr>
      </p:pic>
      <p:pic>
        <p:nvPicPr>
          <p:cNvPr id="11" name="図 10">
            <a:extLst>
              <a:ext uri="{FF2B5EF4-FFF2-40B4-BE49-F238E27FC236}">
                <a16:creationId xmlns:a16="http://schemas.microsoft.com/office/drawing/2014/main" id="{BAAC2DAF-15E9-EF6E-72BD-EC05A89A24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507454"/>
            <a:ext cx="2846679" cy="4044687"/>
          </a:xfrm>
          <a:prstGeom prst="rect">
            <a:avLst/>
          </a:prstGeom>
        </p:spPr>
      </p:pic>
      <p:pic>
        <p:nvPicPr>
          <p:cNvPr id="14" name="図 13">
            <a:extLst>
              <a:ext uri="{FF2B5EF4-FFF2-40B4-BE49-F238E27FC236}">
                <a16:creationId xmlns:a16="http://schemas.microsoft.com/office/drawing/2014/main" id="{64CF8C38-122B-DD68-5015-29BD08CC17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3118" y="1507455"/>
            <a:ext cx="3108741" cy="4087044"/>
          </a:xfrm>
          <a:prstGeom prst="rect">
            <a:avLst/>
          </a:prstGeom>
        </p:spPr>
      </p:pic>
      <p:sp>
        <p:nvSpPr>
          <p:cNvPr id="3" name="タイトル 1">
            <a:extLst>
              <a:ext uri="{FF2B5EF4-FFF2-40B4-BE49-F238E27FC236}">
                <a16:creationId xmlns:a16="http://schemas.microsoft.com/office/drawing/2014/main" id="{E668F5B8-8255-B7AC-B171-08A99E93685D}"/>
              </a:ext>
            </a:extLst>
          </p:cNvPr>
          <p:cNvSpPr txBox="1">
            <a:spLocks/>
          </p:cNvSpPr>
          <p:nvPr/>
        </p:nvSpPr>
        <p:spPr>
          <a:xfrm>
            <a:off x="77694" y="83671"/>
            <a:ext cx="9251577" cy="729401"/>
          </a:xfrm>
          <a:prstGeom prst="rect">
            <a:avLst/>
          </a:prstGeom>
          <a:gradFill flip="none" rotWithShape="1">
            <a:gsLst>
              <a:gs pos="0">
                <a:schemeClr val="accent2">
                  <a:satMod val="103000"/>
                  <a:lumMod val="102000"/>
                  <a:tint val="94000"/>
                </a:schemeClr>
              </a:gs>
              <a:gs pos="66000">
                <a:schemeClr val="accent4">
                  <a:lumMod val="75000"/>
                </a:schemeClr>
              </a:gs>
              <a:gs pos="100000">
                <a:schemeClr val="accent4">
                  <a:lumMod val="5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t>桜皮配合十味敗毒湯使用例：慢性湿疹</a:t>
            </a:r>
          </a:p>
        </p:txBody>
      </p:sp>
    </p:spTree>
    <p:extLst>
      <p:ext uri="{BB962C8B-B14F-4D97-AF65-F5344CB8AC3E}">
        <p14:creationId xmlns:p14="http://schemas.microsoft.com/office/powerpoint/2010/main" val="132774757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5694</TotalTime>
  <Words>1584</Words>
  <Application>Microsoft Office PowerPoint</Application>
  <PresentationFormat>ワイド画面</PresentationFormat>
  <Paragraphs>126</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-apple-system</vt:lpstr>
      <vt:lpstr>BIZ UD明朝 Medium</vt:lpstr>
      <vt:lpstr>ＭＳ Ｐゴシック 本文</vt:lpstr>
      <vt:lpstr>游ゴシック</vt:lpstr>
      <vt:lpstr>游ゴシック体</vt:lpstr>
      <vt:lpstr>Calibri</vt:lpstr>
      <vt:lpstr>Calibri Light</vt:lpstr>
      <vt:lpstr>Wingdings 2</vt:lpstr>
      <vt:lpstr>HDOfficeLightV0</vt:lpstr>
      <vt:lpstr>クラシエ桜皮配合十味敗毒湯による治療成績</vt:lpstr>
      <vt:lpstr>PowerPoint プレゼンテーション</vt:lpstr>
      <vt:lpstr>PowerPoint プレゼンテーション</vt:lpstr>
      <vt:lpstr>PowerPoint プレゼンテーション</vt:lpstr>
      <vt:lpstr>エストロゲン受容体β結合能</vt:lpstr>
      <vt:lpstr>当院の桜皮配合十味敗毒湯の使用率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クラシエ桜皮配合十味敗毒湯による治療成績</dc:title>
  <dc:creator>clinic tada</dc:creator>
  <cp:lastModifiedBy>Clinic Tada</cp:lastModifiedBy>
  <cp:revision>17</cp:revision>
  <dcterms:created xsi:type="dcterms:W3CDTF">2024-11-20T16:42:29Z</dcterms:created>
  <dcterms:modified xsi:type="dcterms:W3CDTF">2025-10-12T16:26:18Z</dcterms:modified>
</cp:coreProperties>
</file>